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78" r:id="rId2"/>
    <p:sldId id="473" r:id="rId3"/>
    <p:sldId id="683" r:id="rId4"/>
    <p:sldId id="684" r:id="rId5"/>
    <p:sldId id="685" r:id="rId6"/>
    <p:sldId id="686" r:id="rId7"/>
    <p:sldId id="687" r:id="rId8"/>
    <p:sldId id="688" r:id="rId9"/>
    <p:sldId id="689" r:id="rId10"/>
    <p:sldId id="691" r:id="rId11"/>
    <p:sldId id="690" r:id="rId12"/>
    <p:sldId id="692" r:id="rId13"/>
    <p:sldId id="693" r:id="rId14"/>
    <p:sldId id="694" r:id="rId15"/>
    <p:sldId id="695" r:id="rId16"/>
    <p:sldId id="696" r:id="rId17"/>
    <p:sldId id="697" r:id="rId18"/>
    <p:sldId id="699" r:id="rId19"/>
    <p:sldId id="698" r:id="rId20"/>
    <p:sldId id="700" r:id="rId21"/>
    <p:sldId id="702" r:id="rId22"/>
    <p:sldId id="701" r:id="rId23"/>
    <p:sldId id="703" r:id="rId24"/>
    <p:sldId id="704" r:id="rId25"/>
    <p:sldId id="705" r:id="rId26"/>
    <p:sldId id="706" r:id="rId27"/>
    <p:sldId id="707" r:id="rId28"/>
    <p:sldId id="708" r:id="rId29"/>
    <p:sldId id="710" r:id="rId30"/>
    <p:sldId id="711" r:id="rId31"/>
    <p:sldId id="712" r:id="rId32"/>
    <p:sldId id="714" r:id="rId33"/>
    <p:sldId id="716" r:id="rId34"/>
    <p:sldId id="715" r:id="rId35"/>
    <p:sldId id="717" r:id="rId36"/>
    <p:sldId id="718" r:id="rId37"/>
    <p:sldId id="720" r:id="rId38"/>
    <p:sldId id="719" r:id="rId39"/>
    <p:sldId id="721" r:id="rId40"/>
    <p:sldId id="722" r:id="rId41"/>
    <p:sldId id="723" r:id="rId42"/>
    <p:sldId id="724" r:id="rId43"/>
    <p:sldId id="67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F6F"/>
    <a:srgbClr val="E60012"/>
    <a:srgbClr val="FF2D3C"/>
    <a:srgbClr val="B4000D"/>
    <a:srgbClr val="FF616C"/>
    <a:srgbClr val="63A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14E61-A939-4AA1-8D19-D09C94BAA12C}" type="doc">
      <dgm:prSet loTypeId="urn:microsoft.com/office/officeart/2005/8/layout/radial3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B454769A-40B4-4BDE-AAB9-F037457B7267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b="1" dirty="0">
              <a:solidFill>
                <a:srgbClr val="D25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移动应用全生命周期</a:t>
          </a:r>
          <a:endParaRPr lang="zh-CN" altLang="en-US" dirty="0">
            <a:solidFill>
              <a:srgbClr val="D25050"/>
            </a:solidFill>
          </a:endParaRPr>
        </a:p>
      </dgm:t>
    </dgm:pt>
    <dgm:pt modelId="{522C7AF0-60A0-45AA-9962-64AA6EB285C1}" type="parTrans" cxnId="{F2B650CC-5D21-45DA-9440-84D7B104D7FC}">
      <dgm:prSet/>
      <dgm:spPr/>
      <dgm:t>
        <a:bodyPr/>
        <a:lstStyle/>
        <a:p>
          <a:endParaRPr lang="zh-CN" altLang="en-US"/>
        </a:p>
      </dgm:t>
    </dgm:pt>
    <dgm:pt modelId="{168CB84D-E00C-479B-ADCA-0769F68751FF}" type="sibTrans" cxnId="{F2B650CC-5D21-45DA-9440-84D7B104D7FC}">
      <dgm:prSet/>
      <dgm:spPr/>
      <dgm:t>
        <a:bodyPr/>
        <a:lstStyle/>
        <a:p>
          <a:endParaRPr lang="zh-CN" altLang="en-US"/>
        </a:p>
      </dgm:t>
    </dgm:pt>
    <dgm:pt modelId="{EF640C9E-2316-4C91-81CD-509C16ED3876}">
      <dgm:prSet phldrT="[文本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E6001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开发</a:t>
          </a:r>
        </a:p>
      </dgm:t>
    </dgm:pt>
    <dgm:pt modelId="{9BE74D3A-6CE2-4EA9-AB4D-7C7160718651}" type="parTrans" cxnId="{BF2D3E84-4D85-4736-8CF3-D9AC5204F994}">
      <dgm:prSet/>
      <dgm:spPr/>
      <dgm:t>
        <a:bodyPr/>
        <a:lstStyle/>
        <a:p>
          <a:endParaRPr lang="zh-CN" altLang="en-US"/>
        </a:p>
      </dgm:t>
    </dgm:pt>
    <dgm:pt modelId="{78A7E68A-9260-4093-B6E0-0B8C4DE960F8}" type="sibTrans" cxnId="{BF2D3E84-4D85-4736-8CF3-D9AC5204F994}">
      <dgm:prSet/>
      <dgm:spPr/>
      <dgm:t>
        <a:bodyPr/>
        <a:lstStyle/>
        <a:p>
          <a:endParaRPr lang="zh-CN" altLang="en-US"/>
        </a:p>
      </dgm:t>
    </dgm:pt>
    <dgm:pt modelId="{968DBBB7-A59C-4A1C-B28A-5DB0F2C3A9FD}">
      <dgm:prSet phldrT="[文本]"/>
      <dgm:spPr>
        <a:solidFill>
          <a:srgbClr val="E6001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管理</a:t>
          </a:r>
        </a:p>
      </dgm:t>
    </dgm:pt>
    <dgm:pt modelId="{8EAD7502-C49A-4128-9E16-F418778E5AB0}" type="parTrans" cxnId="{387CA3AC-E235-46A9-8EFE-431A26E09C53}">
      <dgm:prSet/>
      <dgm:spPr/>
      <dgm:t>
        <a:bodyPr/>
        <a:lstStyle/>
        <a:p>
          <a:endParaRPr lang="zh-CN" altLang="en-US"/>
        </a:p>
      </dgm:t>
    </dgm:pt>
    <dgm:pt modelId="{78B72C77-1AB2-4403-B5E3-8E6CE24EECB1}" type="sibTrans" cxnId="{387CA3AC-E235-46A9-8EFE-431A26E09C53}">
      <dgm:prSet/>
      <dgm:spPr/>
      <dgm:t>
        <a:bodyPr/>
        <a:lstStyle/>
        <a:p>
          <a:endParaRPr lang="zh-CN" altLang="en-US"/>
        </a:p>
      </dgm:t>
    </dgm:pt>
    <dgm:pt modelId="{78D49108-82C2-4171-8F46-4A4F010CAD32}">
      <dgm:prSet phldrT="[文本]"/>
      <dgm:spPr>
        <a:solidFill>
          <a:srgbClr val="E6001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安全</a:t>
          </a:r>
        </a:p>
      </dgm:t>
    </dgm:pt>
    <dgm:pt modelId="{EA6DB077-0049-4A3B-87A6-51EB92EAF307}" type="parTrans" cxnId="{6AFE08B9-8B6C-4642-BE58-2B086FDB9AEB}">
      <dgm:prSet/>
      <dgm:spPr/>
      <dgm:t>
        <a:bodyPr/>
        <a:lstStyle/>
        <a:p>
          <a:endParaRPr lang="zh-CN" altLang="en-US"/>
        </a:p>
      </dgm:t>
    </dgm:pt>
    <dgm:pt modelId="{EAD8FFCF-BB69-4E73-BA26-CB5D898776D7}" type="sibTrans" cxnId="{6AFE08B9-8B6C-4642-BE58-2B086FDB9AEB}">
      <dgm:prSet/>
      <dgm:spPr/>
      <dgm:t>
        <a:bodyPr/>
        <a:lstStyle/>
        <a:p>
          <a:endParaRPr lang="zh-CN" altLang="en-US"/>
        </a:p>
      </dgm:t>
    </dgm:pt>
    <dgm:pt modelId="{2A6197AE-7D98-4792-9B47-C53D4545ECD8}">
      <dgm:prSet phldrT="[文本]"/>
      <dgm:spPr>
        <a:solidFill>
          <a:srgbClr val="E6001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统计</a:t>
          </a:r>
        </a:p>
      </dgm:t>
    </dgm:pt>
    <dgm:pt modelId="{89ED013F-5323-47BB-9D41-2CB86163E3A6}" type="parTrans" cxnId="{99AA00EF-0D8C-44A0-A4E7-3501BEB113AE}">
      <dgm:prSet/>
      <dgm:spPr/>
      <dgm:t>
        <a:bodyPr/>
        <a:lstStyle/>
        <a:p>
          <a:endParaRPr lang="zh-CN" altLang="en-US"/>
        </a:p>
      </dgm:t>
    </dgm:pt>
    <dgm:pt modelId="{CC90DECE-2576-41FD-A002-A51D411618C9}" type="sibTrans" cxnId="{99AA00EF-0D8C-44A0-A4E7-3501BEB113AE}">
      <dgm:prSet/>
      <dgm:spPr/>
      <dgm:t>
        <a:bodyPr/>
        <a:lstStyle/>
        <a:p>
          <a:endParaRPr lang="zh-CN" altLang="en-US"/>
        </a:p>
      </dgm:t>
    </dgm:pt>
    <dgm:pt modelId="{6BBD544B-8647-4613-A348-A5A92128ACFD}">
      <dgm:prSet phldrT="[文本]"/>
      <dgm:spPr>
        <a:solidFill>
          <a:srgbClr val="E60012"/>
        </a:solidFill>
        <a:ln>
          <a:noFill/>
        </a:ln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监控</a:t>
          </a:r>
        </a:p>
      </dgm:t>
    </dgm:pt>
    <dgm:pt modelId="{E4EAD5DD-A22D-474C-94CD-1E71FFF56D83}" type="parTrans" cxnId="{DE842D2F-B0AE-40B0-AB83-43E3CFF28FE7}">
      <dgm:prSet/>
      <dgm:spPr/>
      <dgm:t>
        <a:bodyPr/>
        <a:lstStyle/>
        <a:p>
          <a:endParaRPr lang="zh-CN" altLang="en-US"/>
        </a:p>
      </dgm:t>
    </dgm:pt>
    <dgm:pt modelId="{7647BB9E-1BAE-49C4-8CD0-B533218B3B6D}" type="sibTrans" cxnId="{DE842D2F-B0AE-40B0-AB83-43E3CFF28FE7}">
      <dgm:prSet/>
      <dgm:spPr/>
      <dgm:t>
        <a:bodyPr/>
        <a:lstStyle/>
        <a:p>
          <a:endParaRPr lang="zh-CN" altLang="en-US"/>
        </a:p>
      </dgm:t>
    </dgm:pt>
    <dgm:pt modelId="{86294637-1922-4C63-8FAB-2A16CA9A6B64}" type="pres">
      <dgm:prSet presAssocID="{4BF14E61-A939-4AA1-8D19-D09C94BAA12C}" presName="composite" presStyleCnt="0">
        <dgm:presLayoutVars>
          <dgm:chMax val="1"/>
          <dgm:dir/>
          <dgm:resizeHandles val="exact"/>
        </dgm:presLayoutVars>
      </dgm:prSet>
      <dgm:spPr/>
    </dgm:pt>
    <dgm:pt modelId="{F8626CB5-1B91-4CF2-83C6-2E3C8469065A}" type="pres">
      <dgm:prSet presAssocID="{4BF14E61-A939-4AA1-8D19-D09C94BAA12C}" presName="radial" presStyleCnt="0">
        <dgm:presLayoutVars>
          <dgm:animLvl val="ctr"/>
        </dgm:presLayoutVars>
      </dgm:prSet>
      <dgm:spPr/>
    </dgm:pt>
    <dgm:pt modelId="{A1988E83-A263-4CD4-B1EB-77E3974F786F}" type="pres">
      <dgm:prSet presAssocID="{B454769A-40B4-4BDE-AAB9-F037457B7267}" presName="centerShape" presStyleLbl="vennNode1" presStyleIdx="0" presStyleCnt="6"/>
      <dgm:spPr/>
    </dgm:pt>
    <dgm:pt modelId="{4E7B73A7-4554-4337-B21B-ED6478A463E7}" type="pres">
      <dgm:prSet presAssocID="{EF640C9E-2316-4C91-81CD-509C16ED3876}" presName="node" presStyleLbl="vennNode1" presStyleIdx="1" presStyleCnt="6" custScaleX="100242" custScaleY="63848" custRadScaleRad="98022">
        <dgm:presLayoutVars>
          <dgm:bulletEnabled val="1"/>
        </dgm:presLayoutVars>
      </dgm:prSet>
      <dgm:spPr>
        <a:prstGeom prst="roundRect">
          <a:avLst/>
        </a:prstGeom>
      </dgm:spPr>
    </dgm:pt>
    <dgm:pt modelId="{0F6DF7D6-FF4B-402F-B90A-A23C5633F281}" type="pres">
      <dgm:prSet presAssocID="{968DBBB7-A59C-4A1C-B28A-5DB0F2C3A9FD}" presName="node" presStyleLbl="vennNode1" presStyleIdx="2" presStyleCnt="6" custScaleY="63848">
        <dgm:presLayoutVars>
          <dgm:bulletEnabled val="1"/>
        </dgm:presLayoutVars>
      </dgm:prSet>
      <dgm:spPr>
        <a:prstGeom prst="roundRect">
          <a:avLst/>
        </a:prstGeom>
      </dgm:spPr>
    </dgm:pt>
    <dgm:pt modelId="{F8869A39-1952-493A-9C29-4CF47EFD7DA3}" type="pres">
      <dgm:prSet presAssocID="{78D49108-82C2-4171-8F46-4A4F010CAD32}" presName="node" presStyleLbl="vennNode1" presStyleIdx="3" presStyleCnt="6" custScaleY="63848">
        <dgm:presLayoutVars>
          <dgm:bulletEnabled val="1"/>
        </dgm:presLayoutVars>
      </dgm:prSet>
      <dgm:spPr>
        <a:prstGeom prst="roundRect">
          <a:avLst/>
        </a:prstGeom>
      </dgm:spPr>
    </dgm:pt>
    <dgm:pt modelId="{9724D59B-8273-46F2-B9CF-01B5131EFA02}" type="pres">
      <dgm:prSet presAssocID="{2A6197AE-7D98-4792-9B47-C53D4545ECD8}" presName="node" presStyleLbl="vennNode1" presStyleIdx="4" presStyleCnt="6" custScaleX="100242" custScaleY="63848">
        <dgm:presLayoutVars>
          <dgm:bulletEnabled val="1"/>
        </dgm:presLayoutVars>
      </dgm:prSet>
      <dgm:spPr>
        <a:prstGeom prst="roundRect">
          <a:avLst/>
        </a:prstGeom>
      </dgm:spPr>
    </dgm:pt>
    <dgm:pt modelId="{197B40CB-A635-48FE-9269-C8390CD49858}" type="pres">
      <dgm:prSet presAssocID="{6BBD544B-8647-4613-A348-A5A92128ACFD}" presName="node" presStyleLbl="vennNode1" presStyleIdx="5" presStyleCnt="6" custScaleY="63848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E842D2F-B0AE-40B0-AB83-43E3CFF28FE7}" srcId="{B454769A-40B4-4BDE-AAB9-F037457B7267}" destId="{6BBD544B-8647-4613-A348-A5A92128ACFD}" srcOrd="4" destOrd="0" parTransId="{E4EAD5DD-A22D-474C-94CD-1E71FFF56D83}" sibTransId="{7647BB9E-1BAE-49C4-8CD0-B533218B3B6D}"/>
    <dgm:cxn modelId="{902E3160-1ABE-4DE1-AA78-C9E7A7A865AB}" type="presOf" srcId="{4BF14E61-A939-4AA1-8D19-D09C94BAA12C}" destId="{86294637-1922-4C63-8FAB-2A16CA9A6B64}" srcOrd="0" destOrd="0" presId="urn:microsoft.com/office/officeart/2005/8/layout/radial3"/>
    <dgm:cxn modelId="{57DA664B-F368-482B-B04C-2BADB3819886}" type="presOf" srcId="{6BBD544B-8647-4613-A348-A5A92128ACFD}" destId="{197B40CB-A635-48FE-9269-C8390CD49858}" srcOrd="0" destOrd="0" presId="urn:microsoft.com/office/officeart/2005/8/layout/radial3"/>
    <dgm:cxn modelId="{B28D3D74-5D69-4A44-9269-79D39C5BFAC5}" type="presOf" srcId="{78D49108-82C2-4171-8F46-4A4F010CAD32}" destId="{F8869A39-1952-493A-9C29-4CF47EFD7DA3}" srcOrd="0" destOrd="0" presId="urn:microsoft.com/office/officeart/2005/8/layout/radial3"/>
    <dgm:cxn modelId="{BF2D3E84-4D85-4736-8CF3-D9AC5204F994}" srcId="{B454769A-40B4-4BDE-AAB9-F037457B7267}" destId="{EF640C9E-2316-4C91-81CD-509C16ED3876}" srcOrd="0" destOrd="0" parTransId="{9BE74D3A-6CE2-4EA9-AB4D-7C7160718651}" sibTransId="{78A7E68A-9260-4093-B6E0-0B8C4DE960F8}"/>
    <dgm:cxn modelId="{BB7BF796-A151-481A-9F31-80F57C374DD2}" type="presOf" srcId="{968DBBB7-A59C-4A1C-B28A-5DB0F2C3A9FD}" destId="{0F6DF7D6-FF4B-402F-B90A-A23C5633F281}" srcOrd="0" destOrd="0" presId="urn:microsoft.com/office/officeart/2005/8/layout/radial3"/>
    <dgm:cxn modelId="{CD39DFA9-FC59-46BA-BE1E-8FE6372A8C7C}" type="presOf" srcId="{B454769A-40B4-4BDE-AAB9-F037457B7267}" destId="{A1988E83-A263-4CD4-B1EB-77E3974F786F}" srcOrd="0" destOrd="0" presId="urn:microsoft.com/office/officeart/2005/8/layout/radial3"/>
    <dgm:cxn modelId="{387CA3AC-E235-46A9-8EFE-431A26E09C53}" srcId="{B454769A-40B4-4BDE-AAB9-F037457B7267}" destId="{968DBBB7-A59C-4A1C-B28A-5DB0F2C3A9FD}" srcOrd="1" destOrd="0" parTransId="{8EAD7502-C49A-4128-9E16-F418778E5AB0}" sibTransId="{78B72C77-1AB2-4403-B5E3-8E6CE24EECB1}"/>
    <dgm:cxn modelId="{6AFE08B9-8B6C-4642-BE58-2B086FDB9AEB}" srcId="{B454769A-40B4-4BDE-AAB9-F037457B7267}" destId="{78D49108-82C2-4171-8F46-4A4F010CAD32}" srcOrd="2" destOrd="0" parTransId="{EA6DB077-0049-4A3B-87A6-51EB92EAF307}" sibTransId="{EAD8FFCF-BB69-4E73-BA26-CB5D898776D7}"/>
    <dgm:cxn modelId="{F2B650CC-5D21-45DA-9440-84D7B104D7FC}" srcId="{4BF14E61-A939-4AA1-8D19-D09C94BAA12C}" destId="{B454769A-40B4-4BDE-AAB9-F037457B7267}" srcOrd="0" destOrd="0" parTransId="{522C7AF0-60A0-45AA-9962-64AA6EB285C1}" sibTransId="{168CB84D-E00C-479B-ADCA-0769F68751FF}"/>
    <dgm:cxn modelId="{99AA00EF-0D8C-44A0-A4E7-3501BEB113AE}" srcId="{B454769A-40B4-4BDE-AAB9-F037457B7267}" destId="{2A6197AE-7D98-4792-9B47-C53D4545ECD8}" srcOrd="3" destOrd="0" parTransId="{89ED013F-5323-47BB-9D41-2CB86163E3A6}" sibTransId="{CC90DECE-2576-41FD-A002-A51D411618C9}"/>
    <dgm:cxn modelId="{87F13CEF-285B-4291-A5A3-B476382BA9A6}" type="presOf" srcId="{EF640C9E-2316-4C91-81CD-509C16ED3876}" destId="{4E7B73A7-4554-4337-B21B-ED6478A463E7}" srcOrd="0" destOrd="0" presId="urn:microsoft.com/office/officeart/2005/8/layout/radial3"/>
    <dgm:cxn modelId="{6ECB31FC-C9C8-4F56-8F05-DAE1677C6A5A}" type="presOf" srcId="{2A6197AE-7D98-4792-9B47-C53D4545ECD8}" destId="{9724D59B-8273-46F2-B9CF-01B5131EFA02}" srcOrd="0" destOrd="0" presId="urn:microsoft.com/office/officeart/2005/8/layout/radial3"/>
    <dgm:cxn modelId="{5EA05144-6145-4864-8905-8E0338D831C4}" type="presParOf" srcId="{86294637-1922-4C63-8FAB-2A16CA9A6B64}" destId="{F8626CB5-1B91-4CF2-83C6-2E3C8469065A}" srcOrd="0" destOrd="0" presId="urn:microsoft.com/office/officeart/2005/8/layout/radial3"/>
    <dgm:cxn modelId="{2749A68D-DCDB-42BF-869C-BA9C730AF371}" type="presParOf" srcId="{F8626CB5-1B91-4CF2-83C6-2E3C8469065A}" destId="{A1988E83-A263-4CD4-B1EB-77E3974F786F}" srcOrd="0" destOrd="0" presId="urn:microsoft.com/office/officeart/2005/8/layout/radial3"/>
    <dgm:cxn modelId="{ECA3F058-2282-4243-8A09-9AE2126694AD}" type="presParOf" srcId="{F8626CB5-1B91-4CF2-83C6-2E3C8469065A}" destId="{4E7B73A7-4554-4337-B21B-ED6478A463E7}" srcOrd="1" destOrd="0" presId="urn:microsoft.com/office/officeart/2005/8/layout/radial3"/>
    <dgm:cxn modelId="{EE487E36-6EA8-41A4-B60A-2C7A9C66EAE0}" type="presParOf" srcId="{F8626CB5-1B91-4CF2-83C6-2E3C8469065A}" destId="{0F6DF7D6-FF4B-402F-B90A-A23C5633F281}" srcOrd="2" destOrd="0" presId="urn:microsoft.com/office/officeart/2005/8/layout/radial3"/>
    <dgm:cxn modelId="{981E3657-8712-4435-9657-AD865DE38E97}" type="presParOf" srcId="{F8626CB5-1B91-4CF2-83C6-2E3C8469065A}" destId="{F8869A39-1952-493A-9C29-4CF47EFD7DA3}" srcOrd="3" destOrd="0" presId="urn:microsoft.com/office/officeart/2005/8/layout/radial3"/>
    <dgm:cxn modelId="{7E9410AA-5251-46A3-8A2D-0D123CE17D60}" type="presParOf" srcId="{F8626CB5-1B91-4CF2-83C6-2E3C8469065A}" destId="{9724D59B-8273-46F2-B9CF-01B5131EFA02}" srcOrd="4" destOrd="0" presId="urn:microsoft.com/office/officeart/2005/8/layout/radial3"/>
    <dgm:cxn modelId="{B8DAA32B-6871-4FA4-A70D-B66A37523930}" type="presParOf" srcId="{F8626CB5-1B91-4CF2-83C6-2E3C8469065A}" destId="{197B40CB-A635-48FE-9269-C8390CD49858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8BE69-E126-490A-9F4C-41994C6A5D27}" type="doc">
      <dgm:prSet loTypeId="urn:microsoft.com/office/officeart/2005/8/layout/pyramid2" loCatId="list" qsTypeId="urn:microsoft.com/office/officeart/2005/8/quickstyle/simple1" qsCatId="simple" csTypeId="urn:microsoft.com/office/officeart/2005/8/colors/colorful1#4" csCatId="colorful" phldr="1"/>
      <dgm:spPr/>
    </dgm:pt>
    <dgm:pt modelId="{A6DAAB2F-20DC-472C-B1BB-B386EF3B9F13}">
      <dgm:prSet phldrT="[文本]"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恶意软件：间谍软件、木马、病毒、蠕虫</a:t>
          </a:r>
          <a:endParaRPr lang="zh-CN" altLang="en-US" sz="1400" dirty="0"/>
        </a:p>
      </dgm:t>
    </dgm:pt>
    <dgm:pt modelId="{76D52386-C630-450B-97E4-32D6BE52B918}" type="parTrans" cxnId="{9C8B1EAA-B1E8-4E87-8E25-4059E752969F}">
      <dgm:prSet/>
      <dgm:spPr/>
      <dgm:t>
        <a:bodyPr/>
        <a:lstStyle/>
        <a:p>
          <a:endParaRPr lang="zh-CN" altLang="en-US" sz="3200"/>
        </a:p>
      </dgm:t>
    </dgm:pt>
    <dgm:pt modelId="{7B7D7F43-F5E4-4175-BD51-83509AD70764}" type="sibTrans" cxnId="{9C8B1EAA-B1E8-4E87-8E25-4059E752969F}">
      <dgm:prSet/>
      <dgm:spPr/>
      <dgm:t>
        <a:bodyPr/>
        <a:lstStyle/>
        <a:p>
          <a:endParaRPr lang="zh-CN" altLang="en-US" sz="3200"/>
        </a:p>
      </dgm:t>
    </dgm:pt>
    <dgm:pt modelId="{C73D5F08-F3A2-4F75-AE89-9B05A0F8DA65}">
      <dgm:prSet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设备丢失或失窃</a:t>
          </a:r>
          <a:endParaRPr lang="en-US" altLang="zh-CN" sz="1400" dirty="0">
            <a:latin typeface="+mn-ea"/>
            <a:ea typeface="+mn-ea"/>
          </a:endParaRPr>
        </a:p>
      </dgm:t>
    </dgm:pt>
    <dgm:pt modelId="{AFC41A33-79A4-4C34-8F87-74BD793E0EC4}" type="parTrans" cxnId="{CBF8F668-14BD-42EB-AE60-1D0AEE77977C}">
      <dgm:prSet/>
      <dgm:spPr/>
      <dgm:t>
        <a:bodyPr/>
        <a:lstStyle/>
        <a:p>
          <a:endParaRPr lang="zh-CN" altLang="en-US" sz="3200"/>
        </a:p>
      </dgm:t>
    </dgm:pt>
    <dgm:pt modelId="{C945BB96-71BC-4883-A812-35E5A66753B0}" type="sibTrans" cxnId="{CBF8F668-14BD-42EB-AE60-1D0AEE77977C}">
      <dgm:prSet/>
      <dgm:spPr/>
      <dgm:t>
        <a:bodyPr/>
        <a:lstStyle/>
        <a:p>
          <a:endParaRPr lang="zh-CN" altLang="en-US" sz="3200"/>
        </a:p>
      </dgm:t>
    </dgm:pt>
    <dgm:pt modelId="{A6F35E81-9FB4-49FB-9C5B-B112A80CBA5D}">
      <dgm:prSet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数据通信被窃取</a:t>
          </a:r>
          <a:endParaRPr lang="en-US" altLang="zh-CN" sz="1400" dirty="0">
            <a:latin typeface="+mn-ea"/>
            <a:ea typeface="+mn-ea"/>
          </a:endParaRPr>
        </a:p>
      </dgm:t>
    </dgm:pt>
    <dgm:pt modelId="{66E69CDF-B8D7-4EC9-96C9-B8C09CFD584B}" type="parTrans" cxnId="{6CC05C26-9F50-48E2-9AEB-6ECE52E20CD4}">
      <dgm:prSet/>
      <dgm:spPr/>
      <dgm:t>
        <a:bodyPr/>
        <a:lstStyle/>
        <a:p>
          <a:endParaRPr lang="zh-CN" altLang="en-US" sz="3200"/>
        </a:p>
      </dgm:t>
    </dgm:pt>
    <dgm:pt modelId="{926A5515-A17D-4295-A710-DF2EC2C8336F}" type="sibTrans" cxnId="{6CC05C26-9F50-48E2-9AEB-6ECE52E20CD4}">
      <dgm:prSet/>
      <dgm:spPr/>
      <dgm:t>
        <a:bodyPr/>
        <a:lstStyle/>
        <a:p>
          <a:endParaRPr lang="zh-CN" altLang="en-US" sz="3200"/>
        </a:p>
      </dgm:t>
    </dgm:pt>
    <dgm:pt modelId="{4BAF853E-07DE-42E6-8B6C-8B1133B22DE2}">
      <dgm:prSet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移动设备不当使用：个人娱乐、兼职</a:t>
          </a:r>
          <a:r>
            <a:rPr lang="en-US" altLang="zh-CN" sz="1400" dirty="0">
              <a:latin typeface="+mn-ea"/>
              <a:ea typeface="+mn-ea"/>
            </a:rPr>
            <a:t>……</a:t>
          </a:r>
        </a:p>
      </dgm:t>
    </dgm:pt>
    <dgm:pt modelId="{626FD326-9EC6-4D70-9057-79240404F068}" type="parTrans" cxnId="{A98D02D6-CC75-46C9-A4B0-EDF5311893E6}">
      <dgm:prSet/>
      <dgm:spPr/>
      <dgm:t>
        <a:bodyPr/>
        <a:lstStyle/>
        <a:p>
          <a:endParaRPr lang="zh-CN" altLang="en-US" sz="3200"/>
        </a:p>
      </dgm:t>
    </dgm:pt>
    <dgm:pt modelId="{C0D94150-2E7F-4D40-B716-D3F011D53FF6}" type="sibTrans" cxnId="{A98D02D6-CC75-46C9-A4B0-EDF5311893E6}">
      <dgm:prSet/>
      <dgm:spPr/>
      <dgm:t>
        <a:bodyPr/>
        <a:lstStyle/>
        <a:p>
          <a:endParaRPr lang="zh-CN" altLang="en-US" sz="3200"/>
        </a:p>
      </dgm:t>
    </dgm:pt>
    <dgm:pt modelId="{BFDB1A67-A220-4C80-A15C-9FC5BF71EB62}">
      <dgm:prSet custT="1"/>
      <dgm:spPr/>
      <dgm:t>
        <a:bodyPr/>
        <a:lstStyle/>
        <a:p>
          <a:r>
            <a:rPr lang="zh-CN" altLang="en-US" sz="1400" dirty="0">
              <a:latin typeface="+mn-ea"/>
              <a:ea typeface="+mn-ea"/>
            </a:rPr>
            <a:t>直接攻击移动应用服务器</a:t>
          </a:r>
          <a:endParaRPr lang="en-US" altLang="zh-CN" sz="1400" dirty="0">
            <a:latin typeface="+mn-ea"/>
            <a:ea typeface="+mn-ea"/>
          </a:endParaRPr>
        </a:p>
      </dgm:t>
    </dgm:pt>
    <dgm:pt modelId="{402309DC-FE0E-469D-80B2-5556BE9C7227}" type="parTrans" cxnId="{79BBF534-E145-49FA-B18B-7E018F824478}">
      <dgm:prSet/>
      <dgm:spPr/>
      <dgm:t>
        <a:bodyPr/>
        <a:lstStyle/>
        <a:p>
          <a:endParaRPr lang="zh-CN" altLang="en-US" sz="3200"/>
        </a:p>
      </dgm:t>
    </dgm:pt>
    <dgm:pt modelId="{D97ACC96-7E8D-42A2-A391-86F64F7746E4}" type="sibTrans" cxnId="{79BBF534-E145-49FA-B18B-7E018F824478}">
      <dgm:prSet/>
      <dgm:spPr/>
      <dgm:t>
        <a:bodyPr/>
        <a:lstStyle/>
        <a:p>
          <a:endParaRPr lang="zh-CN" altLang="en-US" sz="3200"/>
        </a:p>
      </dgm:t>
    </dgm:pt>
    <dgm:pt modelId="{4EFE79FF-B9F3-445A-BBDD-1FC8D35CAEE2}" type="pres">
      <dgm:prSet presAssocID="{A138BE69-E126-490A-9F4C-41994C6A5D27}" presName="compositeShape" presStyleCnt="0">
        <dgm:presLayoutVars>
          <dgm:dir/>
          <dgm:resizeHandles/>
        </dgm:presLayoutVars>
      </dgm:prSet>
      <dgm:spPr/>
    </dgm:pt>
    <dgm:pt modelId="{92227910-2BE9-4B6E-A886-21786BF61C76}" type="pres">
      <dgm:prSet presAssocID="{A138BE69-E126-490A-9F4C-41994C6A5D27}" presName="pyramid" presStyleLbl="node1" presStyleIdx="0" presStyleCnt="1"/>
      <dgm:spPr/>
    </dgm:pt>
    <dgm:pt modelId="{DBC07101-0552-404B-9C6E-ACD2FC5C6161}" type="pres">
      <dgm:prSet presAssocID="{A138BE69-E126-490A-9F4C-41994C6A5D27}" presName="theList" presStyleCnt="0"/>
      <dgm:spPr/>
    </dgm:pt>
    <dgm:pt modelId="{C953FDB6-9A4D-488E-9433-DE1104CF9F98}" type="pres">
      <dgm:prSet presAssocID="{A6DAAB2F-20DC-472C-B1BB-B386EF3B9F13}" presName="aNode" presStyleLbl="fgAcc1" presStyleIdx="0" presStyleCnt="5">
        <dgm:presLayoutVars>
          <dgm:bulletEnabled val="1"/>
        </dgm:presLayoutVars>
      </dgm:prSet>
      <dgm:spPr/>
    </dgm:pt>
    <dgm:pt modelId="{EFBF8FB5-1673-42F5-B169-1F8845B2A38F}" type="pres">
      <dgm:prSet presAssocID="{A6DAAB2F-20DC-472C-B1BB-B386EF3B9F13}" presName="aSpace" presStyleCnt="0"/>
      <dgm:spPr/>
    </dgm:pt>
    <dgm:pt modelId="{C11017A6-75CB-48EA-AF78-0870AB970717}" type="pres">
      <dgm:prSet presAssocID="{C73D5F08-F3A2-4F75-AE89-9B05A0F8DA65}" presName="aNode" presStyleLbl="fgAcc1" presStyleIdx="1" presStyleCnt="5">
        <dgm:presLayoutVars>
          <dgm:bulletEnabled val="1"/>
        </dgm:presLayoutVars>
      </dgm:prSet>
      <dgm:spPr/>
    </dgm:pt>
    <dgm:pt modelId="{90EB3A12-6C6A-43DB-8628-0DF442369B29}" type="pres">
      <dgm:prSet presAssocID="{C73D5F08-F3A2-4F75-AE89-9B05A0F8DA65}" presName="aSpace" presStyleCnt="0"/>
      <dgm:spPr/>
    </dgm:pt>
    <dgm:pt modelId="{1E8B36C8-EAE9-41EB-AFC9-B986C132DF45}" type="pres">
      <dgm:prSet presAssocID="{A6F35E81-9FB4-49FB-9C5B-B112A80CBA5D}" presName="aNode" presStyleLbl="fgAcc1" presStyleIdx="2" presStyleCnt="5">
        <dgm:presLayoutVars>
          <dgm:bulletEnabled val="1"/>
        </dgm:presLayoutVars>
      </dgm:prSet>
      <dgm:spPr/>
    </dgm:pt>
    <dgm:pt modelId="{6FFBD16F-D063-49B7-AFDB-96601F4D886C}" type="pres">
      <dgm:prSet presAssocID="{A6F35E81-9FB4-49FB-9C5B-B112A80CBA5D}" presName="aSpace" presStyleCnt="0"/>
      <dgm:spPr/>
    </dgm:pt>
    <dgm:pt modelId="{C2741E10-A694-4A4F-BA1C-1F10A00865F6}" type="pres">
      <dgm:prSet presAssocID="{4BAF853E-07DE-42E6-8B6C-8B1133B22DE2}" presName="aNode" presStyleLbl="fgAcc1" presStyleIdx="3" presStyleCnt="5">
        <dgm:presLayoutVars>
          <dgm:bulletEnabled val="1"/>
        </dgm:presLayoutVars>
      </dgm:prSet>
      <dgm:spPr/>
    </dgm:pt>
    <dgm:pt modelId="{444A5934-4950-4009-8A0F-D650A7D892B2}" type="pres">
      <dgm:prSet presAssocID="{4BAF853E-07DE-42E6-8B6C-8B1133B22DE2}" presName="aSpace" presStyleCnt="0"/>
      <dgm:spPr/>
    </dgm:pt>
    <dgm:pt modelId="{E2014D4B-92D7-43E5-BC08-86CD2DE98511}" type="pres">
      <dgm:prSet presAssocID="{BFDB1A67-A220-4C80-A15C-9FC5BF71EB62}" presName="aNode" presStyleLbl="fgAcc1" presStyleIdx="4" presStyleCnt="5">
        <dgm:presLayoutVars>
          <dgm:bulletEnabled val="1"/>
        </dgm:presLayoutVars>
      </dgm:prSet>
      <dgm:spPr/>
    </dgm:pt>
    <dgm:pt modelId="{F0599713-F957-4221-8739-FB1B85B6EBE6}" type="pres">
      <dgm:prSet presAssocID="{BFDB1A67-A220-4C80-A15C-9FC5BF71EB62}" presName="aSpace" presStyleCnt="0"/>
      <dgm:spPr/>
    </dgm:pt>
  </dgm:ptLst>
  <dgm:cxnLst>
    <dgm:cxn modelId="{6CC05C26-9F50-48E2-9AEB-6ECE52E20CD4}" srcId="{A138BE69-E126-490A-9F4C-41994C6A5D27}" destId="{A6F35E81-9FB4-49FB-9C5B-B112A80CBA5D}" srcOrd="2" destOrd="0" parTransId="{66E69CDF-B8D7-4EC9-96C9-B8C09CFD584B}" sibTransId="{926A5515-A17D-4295-A710-DF2EC2C8336F}"/>
    <dgm:cxn modelId="{2C31782B-FED9-4E92-82E5-F7ABDB603947}" type="presOf" srcId="{4BAF853E-07DE-42E6-8B6C-8B1133B22DE2}" destId="{C2741E10-A694-4A4F-BA1C-1F10A00865F6}" srcOrd="0" destOrd="0" presId="urn:microsoft.com/office/officeart/2005/8/layout/pyramid2"/>
    <dgm:cxn modelId="{B4DB8034-29D4-48A3-AE83-C2EC26473758}" type="presOf" srcId="{BFDB1A67-A220-4C80-A15C-9FC5BF71EB62}" destId="{E2014D4B-92D7-43E5-BC08-86CD2DE98511}" srcOrd="0" destOrd="0" presId="urn:microsoft.com/office/officeart/2005/8/layout/pyramid2"/>
    <dgm:cxn modelId="{79BBF534-E145-49FA-B18B-7E018F824478}" srcId="{A138BE69-E126-490A-9F4C-41994C6A5D27}" destId="{BFDB1A67-A220-4C80-A15C-9FC5BF71EB62}" srcOrd="4" destOrd="0" parTransId="{402309DC-FE0E-469D-80B2-5556BE9C7227}" sibTransId="{D97ACC96-7E8D-42A2-A391-86F64F7746E4}"/>
    <dgm:cxn modelId="{D0555A37-386E-493A-A891-184B77FE8810}" type="presOf" srcId="{C73D5F08-F3A2-4F75-AE89-9B05A0F8DA65}" destId="{C11017A6-75CB-48EA-AF78-0870AB970717}" srcOrd="0" destOrd="0" presId="urn:microsoft.com/office/officeart/2005/8/layout/pyramid2"/>
    <dgm:cxn modelId="{CBF8F668-14BD-42EB-AE60-1D0AEE77977C}" srcId="{A138BE69-E126-490A-9F4C-41994C6A5D27}" destId="{C73D5F08-F3A2-4F75-AE89-9B05A0F8DA65}" srcOrd="1" destOrd="0" parTransId="{AFC41A33-79A4-4C34-8F87-74BD793E0EC4}" sibTransId="{C945BB96-71BC-4883-A812-35E5A66753B0}"/>
    <dgm:cxn modelId="{A5EBC057-8AF7-401A-BD96-8A4E78129B1C}" type="presOf" srcId="{A6DAAB2F-20DC-472C-B1BB-B386EF3B9F13}" destId="{C953FDB6-9A4D-488E-9433-DE1104CF9F98}" srcOrd="0" destOrd="0" presId="urn:microsoft.com/office/officeart/2005/8/layout/pyramid2"/>
    <dgm:cxn modelId="{80A175A1-21CE-4065-9A1C-818F8AEAF6AE}" type="presOf" srcId="{A6F35E81-9FB4-49FB-9C5B-B112A80CBA5D}" destId="{1E8B36C8-EAE9-41EB-AFC9-B986C132DF45}" srcOrd="0" destOrd="0" presId="urn:microsoft.com/office/officeart/2005/8/layout/pyramid2"/>
    <dgm:cxn modelId="{9C8B1EAA-B1E8-4E87-8E25-4059E752969F}" srcId="{A138BE69-E126-490A-9F4C-41994C6A5D27}" destId="{A6DAAB2F-20DC-472C-B1BB-B386EF3B9F13}" srcOrd="0" destOrd="0" parTransId="{76D52386-C630-450B-97E4-32D6BE52B918}" sibTransId="{7B7D7F43-F5E4-4175-BD51-83509AD70764}"/>
    <dgm:cxn modelId="{CF52B2AD-1382-42C5-B320-B543DFB8B73D}" type="presOf" srcId="{A138BE69-E126-490A-9F4C-41994C6A5D27}" destId="{4EFE79FF-B9F3-445A-BBDD-1FC8D35CAEE2}" srcOrd="0" destOrd="0" presId="urn:microsoft.com/office/officeart/2005/8/layout/pyramid2"/>
    <dgm:cxn modelId="{A98D02D6-CC75-46C9-A4B0-EDF5311893E6}" srcId="{A138BE69-E126-490A-9F4C-41994C6A5D27}" destId="{4BAF853E-07DE-42E6-8B6C-8B1133B22DE2}" srcOrd="3" destOrd="0" parTransId="{626FD326-9EC6-4D70-9057-79240404F068}" sibTransId="{C0D94150-2E7F-4D40-B716-D3F011D53FF6}"/>
    <dgm:cxn modelId="{82D4F4CC-F827-4B9C-943B-14F9606E8690}" type="presParOf" srcId="{4EFE79FF-B9F3-445A-BBDD-1FC8D35CAEE2}" destId="{92227910-2BE9-4B6E-A886-21786BF61C76}" srcOrd="0" destOrd="0" presId="urn:microsoft.com/office/officeart/2005/8/layout/pyramid2"/>
    <dgm:cxn modelId="{09C7E3EF-E877-4D78-8DEF-B9230325CCFD}" type="presParOf" srcId="{4EFE79FF-B9F3-445A-BBDD-1FC8D35CAEE2}" destId="{DBC07101-0552-404B-9C6E-ACD2FC5C6161}" srcOrd="1" destOrd="0" presId="urn:microsoft.com/office/officeart/2005/8/layout/pyramid2"/>
    <dgm:cxn modelId="{9ED8434A-8AD3-4026-8376-4C23835ECEB4}" type="presParOf" srcId="{DBC07101-0552-404B-9C6E-ACD2FC5C6161}" destId="{C953FDB6-9A4D-488E-9433-DE1104CF9F98}" srcOrd="0" destOrd="0" presId="urn:microsoft.com/office/officeart/2005/8/layout/pyramid2"/>
    <dgm:cxn modelId="{AE3A66D9-B346-4B9C-A3A8-1C1B0997D06A}" type="presParOf" srcId="{DBC07101-0552-404B-9C6E-ACD2FC5C6161}" destId="{EFBF8FB5-1673-42F5-B169-1F8845B2A38F}" srcOrd="1" destOrd="0" presId="urn:microsoft.com/office/officeart/2005/8/layout/pyramid2"/>
    <dgm:cxn modelId="{C121D4E6-A9FF-492C-A653-6EEE7C022E1E}" type="presParOf" srcId="{DBC07101-0552-404B-9C6E-ACD2FC5C6161}" destId="{C11017A6-75CB-48EA-AF78-0870AB970717}" srcOrd="2" destOrd="0" presId="urn:microsoft.com/office/officeart/2005/8/layout/pyramid2"/>
    <dgm:cxn modelId="{32ACD5BA-8274-405A-BBD1-80ADBBD43195}" type="presParOf" srcId="{DBC07101-0552-404B-9C6E-ACD2FC5C6161}" destId="{90EB3A12-6C6A-43DB-8628-0DF442369B29}" srcOrd="3" destOrd="0" presId="urn:microsoft.com/office/officeart/2005/8/layout/pyramid2"/>
    <dgm:cxn modelId="{AF51C7DD-E477-4370-821A-119FD91FD5FE}" type="presParOf" srcId="{DBC07101-0552-404B-9C6E-ACD2FC5C6161}" destId="{1E8B36C8-EAE9-41EB-AFC9-B986C132DF45}" srcOrd="4" destOrd="0" presId="urn:microsoft.com/office/officeart/2005/8/layout/pyramid2"/>
    <dgm:cxn modelId="{C8F7EF6E-50BB-4E7E-B5BB-E99EEAA9FA02}" type="presParOf" srcId="{DBC07101-0552-404B-9C6E-ACD2FC5C6161}" destId="{6FFBD16F-D063-49B7-AFDB-96601F4D886C}" srcOrd="5" destOrd="0" presId="urn:microsoft.com/office/officeart/2005/8/layout/pyramid2"/>
    <dgm:cxn modelId="{D85D7FDD-11DE-442E-919D-DF9384A5CAE0}" type="presParOf" srcId="{DBC07101-0552-404B-9C6E-ACD2FC5C6161}" destId="{C2741E10-A694-4A4F-BA1C-1F10A00865F6}" srcOrd="6" destOrd="0" presId="urn:microsoft.com/office/officeart/2005/8/layout/pyramid2"/>
    <dgm:cxn modelId="{7DD7C783-8D49-4B0E-9EA7-46D0E9B9F594}" type="presParOf" srcId="{DBC07101-0552-404B-9C6E-ACD2FC5C6161}" destId="{444A5934-4950-4009-8A0F-D650A7D892B2}" srcOrd="7" destOrd="0" presId="urn:microsoft.com/office/officeart/2005/8/layout/pyramid2"/>
    <dgm:cxn modelId="{58DBEB70-E907-46AE-9A23-8571C14796CD}" type="presParOf" srcId="{DBC07101-0552-404B-9C6E-ACD2FC5C6161}" destId="{E2014D4B-92D7-43E5-BC08-86CD2DE98511}" srcOrd="8" destOrd="0" presId="urn:microsoft.com/office/officeart/2005/8/layout/pyramid2"/>
    <dgm:cxn modelId="{B0383A36-70B5-4560-AD4C-5ADDD3DCED7C}" type="presParOf" srcId="{DBC07101-0552-404B-9C6E-ACD2FC5C6161}" destId="{F0599713-F957-4221-8739-FB1B85B6EBE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38D79D-0AB7-4483-A043-8FA109D1E6EB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C1E6BAE-9B75-483B-A4D5-1D88457886EC}">
      <dgm:prSet phldrT="[文本]" custT="1"/>
      <dgm:spPr/>
      <dgm:t>
        <a:bodyPr/>
        <a:lstStyle/>
        <a:p>
          <a:pPr algn="l"/>
          <a:r>
            <a:rPr lang="en-US" altLang="zh-CN" sz="1400" dirty="0">
              <a:latin typeface="+mn-ea"/>
              <a:ea typeface="+mn-ea"/>
            </a:rPr>
            <a:t>M1</a:t>
          </a:r>
          <a:r>
            <a:rPr lang="zh-CN" altLang="en-US" sz="1400" dirty="0">
              <a:latin typeface="+mn-ea"/>
              <a:ea typeface="+mn-ea"/>
            </a:rPr>
            <a:t>：不安全的数据存储</a:t>
          </a:r>
          <a:endParaRPr lang="zh-CN" altLang="en-US" sz="1400" dirty="0"/>
        </a:p>
      </dgm:t>
    </dgm:pt>
    <dgm:pt modelId="{4889EC9B-8367-439A-B922-335E503185A9}" type="parTrans" cxnId="{2FF9A5AB-58AA-4578-876A-5AD859531444}">
      <dgm:prSet/>
      <dgm:spPr/>
      <dgm:t>
        <a:bodyPr/>
        <a:lstStyle/>
        <a:p>
          <a:pPr algn="l"/>
          <a:endParaRPr lang="zh-CN" altLang="en-US" sz="2000"/>
        </a:p>
      </dgm:t>
    </dgm:pt>
    <dgm:pt modelId="{D1919D7E-A9BB-44C9-AF72-97F107A49BD7}" type="sibTrans" cxnId="{2FF9A5AB-58AA-4578-876A-5AD859531444}">
      <dgm:prSet/>
      <dgm:spPr/>
      <dgm:t>
        <a:bodyPr/>
        <a:lstStyle/>
        <a:p>
          <a:pPr algn="l"/>
          <a:endParaRPr lang="zh-CN" altLang="en-US" sz="2000"/>
        </a:p>
      </dgm:t>
    </dgm:pt>
    <dgm:pt modelId="{CD72BA21-3070-49A6-9852-F24BCF72D537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M2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弱服务器端控制</a:t>
          </a:r>
          <a:endParaRPr lang="en-US" altLang="zh-CN" sz="1400" dirty="0">
            <a:latin typeface="+mn-ea"/>
            <a:ea typeface="+mn-ea"/>
          </a:endParaRPr>
        </a:p>
      </dgm:t>
    </dgm:pt>
    <dgm:pt modelId="{FB5CB34B-065B-4D48-8E39-0A6C54C711EB}" type="parTrans" cxnId="{20224846-1934-4B7B-8F54-1F744583E7AF}">
      <dgm:prSet/>
      <dgm:spPr/>
      <dgm:t>
        <a:bodyPr/>
        <a:lstStyle/>
        <a:p>
          <a:pPr algn="l"/>
          <a:endParaRPr lang="zh-CN" altLang="en-US" sz="2000"/>
        </a:p>
      </dgm:t>
    </dgm:pt>
    <dgm:pt modelId="{7529B74A-AC49-4A69-99E9-9BDC4499125E}" type="sibTrans" cxnId="{20224846-1934-4B7B-8F54-1F744583E7AF}">
      <dgm:prSet/>
      <dgm:spPr/>
      <dgm:t>
        <a:bodyPr/>
        <a:lstStyle/>
        <a:p>
          <a:pPr algn="l"/>
          <a:endParaRPr lang="zh-CN" altLang="en-US" sz="2000"/>
        </a:p>
      </dgm:t>
    </dgm:pt>
    <dgm:pt modelId="{1C3C952E-604B-46F0-8A3E-E761B11F7A3B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M3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不足的传输层保护</a:t>
          </a:r>
          <a:endParaRPr lang="en-US" altLang="zh-CN" sz="1400" dirty="0">
            <a:latin typeface="+mn-ea"/>
            <a:ea typeface="+mn-ea"/>
          </a:endParaRPr>
        </a:p>
      </dgm:t>
    </dgm:pt>
    <dgm:pt modelId="{4849C9AE-8C56-4299-AC97-72E75DA857E6}" type="parTrans" cxnId="{099D39DE-AB15-4ED9-A08B-C0453901CCBC}">
      <dgm:prSet/>
      <dgm:spPr/>
      <dgm:t>
        <a:bodyPr/>
        <a:lstStyle/>
        <a:p>
          <a:pPr algn="l"/>
          <a:endParaRPr lang="zh-CN" altLang="en-US" sz="2000"/>
        </a:p>
      </dgm:t>
    </dgm:pt>
    <dgm:pt modelId="{26430DD0-05EB-4F04-B74C-6766F92F9089}" type="sibTrans" cxnId="{099D39DE-AB15-4ED9-A08B-C0453901CCBC}">
      <dgm:prSet/>
      <dgm:spPr/>
      <dgm:t>
        <a:bodyPr/>
        <a:lstStyle/>
        <a:p>
          <a:pPr algn="l"/>
          <a:endParaRPr lang="zh-CN" altLang="en-US" sz="2000"/>
        </a:p>
      </dgm:t>
    </dgm:pt>
    <dgm:pt modelId="{0752ABA4-004D-4BE4-84B5-4A6A4AF9B883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M4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客户端注入攻击</a:t>
          </a:r>
          <a:endParaRPr lang="en-US" altLang="zh-CN" sz="1400" dirty="0">
            <a:latin typeface="+mn-ea"/>
            <a:ea typeface="+mn-ea"/>
          </a:endParaRPr>
        </a:p>
      </dgm:t>
    </dgm:pt>
    <dgm:pt modelId="{DF5C3551-7AF0-4782-A34E-1AE8B5F48FB2}" type="parTrans" cxnId="{F403EA16-69E3-4A07-AD87-258D0B437CD3}">
      <dgm:prSet/>
      <dgm:spPr/>
      <dgm:t>
        <a:bodyPr/>
        <a:lstStyle/>
        <a:p>
          <a:pPr algn="l"/>
          <a:endParaRPr lang="zh-CN" altLang="en-US" sz="2000"/>
        </a:p>
      </dgm:t>
    </dgm:pt>
    <dgm:pt modelId="{5AA52A09-D976-42C5-987C-EADFAA0DCAE8}" type="sibTrans" cxnId="{F403EA16-69E3-4A07-AD87-258D0B437CD3}">
      <dgm:prSet/>
      <dgm:spPr/>
      <dgm:t>
        <a:bodyPr/>
        <a:lstStyle/>
        <a:p>
          <a:pPr algn="l"/>
          <a:endParaRPr lang="zh-CN" altLang="en-US" sz="2000"/>
        </a:p>
      </dgm:t>
    </dgm:pt>
    <dgm:pt modelId="{FE73EB83-BAA8-499D-A289-622DB33D328D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M5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缺乏有效的身份验证和授权</a:t>
          </a:r>
          <a:endParaRPr lang="en-US" altLang="zh-CN" sz="1400" dirty="0">
            <a:latin typeface="+mn-ea"/>
            <a:ea typeface="+mn-ea"/>
          </a:endParaRPr>
        </a:p>
      </dgm:t>
    </dgm:pt>
    <dgm:pt modelId="{754D8AD9-1636-4AC3-A8AF-52B2AC429FE5}" type="parTrans" cxnId="{73F2C195-1DD6-4A23-A12B-6EF57B6BE808}">
      <dgm:prSet/>
      <dgm:spPr/>
      <dgm:t>
        <a:bodyPr/>
        <a:lstStyle/>
        <a:p>
          <a:pPr algn="l"/>
          <a:endParaRPr lang="zh-CN" altLang="en-US" sz="2000"/>
        </a:p>
      </dgm:t>
    </dgm:pt>
    <dgm:pt modelId="{EB800C56-E358-4B11-A4B1-D254086EC37A}" type="sibTrans" cxnId="{73F2C195-1DD6-4A23-A12B-6EF57B6BE808}">
      <dgm:prSet/>
      <dgm:spPr/>
      <dgm:t>
        <a:bodyPr/>
        <a:lstStyle/>
        <a:p>
          <a:pPr algn="l"/>
          <a:endParaRPr lang="zh-CN" altLang="en-US" sz="2000"/>
        </a:p>
      </dgm:t>
    </dgm:pt>
    <dgm:pt modelId="{27F0B982-ABC4-491E-B939-B7C36EC28702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M6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不当的会话处理</a:t>
          </a:r>
          <a:endParaRPr lang="en-US" altLang="zh-CN" sz="1400" dirty="0">
            <a:latin typeface="+mn-ea"/>
            <a:ea typeface="+mn-ea"/>
          </a:endParaRPr>
        </a:p>
      </dgm:t>
    </dgm:pt>
    <dgm:pt modelId="{2DC9EBA1-5FC7-4534-BD62-8E9B7FE303B6}" type="parTrans" cxnId="{F280C277-B70F-4588-8119-330BB6C1449D}">
      <dgm:prSet/>
      <dgm:spPr/>
      <dgm:t>
        <a:bodyPr/>
        <a:lstStyle/>
        <a:p>
          <a:pPr algn="l"/>
          <a:endParaRPr lang="zh-CN" altLang="en-US" sz="2000"/>
        </a:p>
      </dgm:t>
    </dgm:pt>
    <dgm:pt modelId="{6032CB0D-3C39-4FC2-9410-FA0D6998F650}" type="sibTrans" cxnId="{F280C277-B70F-4588-8119-330BB6C1449D}">
      <dgm:prSet/>
      <dgm:spPr/>
      <dgm:t>
        <a:bodyPr/>
        <a:lstStyle/>
        <a:p>
          <a:pPr algn="l"/>
          <a:endParaRPr lang="zh-CN" altLang="en-US" sz="2000"/>
        </a:p>
      </dgm:t>
    </dgm:pt>
    <dgm:pt modelId="{B35E76D8-6AC5-43C1-B867-2C4DD1836168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M7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由不可信输入做出的安全决议</a:t>
          </a:r>
          <a:endParaRPr lang="en-US" altLang="zh-CN" sz="1400" dirty="0">
            <a:latin typeface="+mn-ea"/>
            <a:ea typeface="+mn-ea"/>
          </a:endParaRPr>
        </a:p>
      </dgm:t>
    </dgm:pt>
    <dgm:pt modelId="{8BEAE653-C023-4CB4-85AF-6768400F71CA}" type="parTrans" cxnId="{2511E6D7-CCEE-4201-BEAF-0B83A2D6B1DE}">
      <dgm:prSet/>
      <dgm:spPr/>
      <dgm:t>
        <a:bodyPr/>
        <a:lstStyle/>
        <a:p>
          <a:pPr algn="l"/>
          <a:endParaRPr lang="zh-CN" altLang="en-US" sz="2000"/>
        </a:p>
      </dgm:t>
    </dgm:pt>
    <dgm:pt modelId="{56DD5412-DE28-4D1F-B6F1-8CE44321B11E}" type="sibTrans" cxnId="{2511E6D7-CCEE-4201-BEAF-0B83A2D6B1DE}">
      <dgm:prSet/>
      <dgm:spPr/>
      <dgm:t>
        <a:bodyPr/>
        <a:lstStyle/>
        <a:p>
          <a:pPr algn="l"/>
          <a:endParaRPr lang="zh-CN" altLang="en-US" sz="2000"/>
        </a:p>
      </dgm:t>
    </dgm:pt>
    <dgm:pt modelId="{697C3B25-8DBA-41A7-A390-FC09428AAA1C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M8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旁路信息泄露</a:t>
          </a:r>
          <a:endParaRPr lang="en-US" altLang="zh-CN" sz="1400" dirty="0">
            <a:latin typeface="+mn-ea"/>
            <a:ea typeface="+mn-ea"/>
          </a:endParaRPr>
        </a:p>
      </dgm:t>
    </dgm:pt>
    <dgm:pt modelId="{DB2F5FD8-1295-4834-B4A9-C24EFD5B4F4A}" type="parTrans" cxnId="{829FD151-DD58-4C7E-88DC-ADED305A8512}">
      <dgm:prSet/>
      <dgm:spPr/>
      <dgm:t>
        <a:bodyPr/>
        <a:lstStyle/>
        <a:p>
          <a:pPr algn="l"/>
          <a:endParaRPr lang="zh-CN" altLang="en-US" sz="2000"/>
        </a:p>
      </dgm:t>
    </dgm:pt>
    <dgm:pt modelId="{BD44409C-D903-42EC-BBAA-44FEFCBAB61C}" type="sibTrans" cxnId="{829FD151-DD58-4C7E-88DC-ADED305A8512}">
      <dgm:prSet/>
      <dgm:spPr/>
      <dgm:t>
        <a:bodyPr/>
        <a:lstStyle/>
        <a:p>
          <a:pPr algn="l"/>
          <a:endParaRPr lang="zh-CN" altLang="en-US" sz="2000"/>
        </a:p>
      </dgm:t>
    </dgm:pt>
    <dgm:pt modelId="{C14F4261-9F3F-4CCB-A434-3312776F6A8E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M9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被破解的密码</a:t>
          </a:r>
          <a:endParaRPr lang="en-US" altLang="zh-CN" sz="1400" dirty="0">
            <a:latin typeface="+mn-ea"/>
            <a:ea typeface="+mn-ea"/>
          </a:endParaRPr>
        </a:p>
      </dgm:t>
    </dgm:pt>
    <dgm:pt modelId="{9B73BA6C-2658-4D7E-98FA-DE85E0774E5E}" type="parTrans" cxnId="{36B002C5-435C-4D0B-B9BD-D854014D5931}">
      <dgm:prSet/>
      <dgm:spPr/>
      <dgm:t>
        <a:bodyPr/>
        <a:lstStyle/>
        <a:p>
          <a:pPr algn="l"/>
          <a:endParaRPr lang="zh-CN" altLang="en-US" sz="2000"/>
        </a:p>
      </dgm:t>
    </dgm:pt>
    <dgm:pt modelId="{525D254F-14FB-43AB-9D20-057116B6A4DB}" type="sibTrans" cxnId="{36B002C5-435C-4D0B-B9BD-D854014D5931}">
      <dgm:prSet/>
      <dgm:spPr/>
      <dgm:t>
        <a:bodyPr/>
        <a:lstStyle/>
        <a:p>
          <a:pPr algn="l"/>
          <a:endParaRPr lang="zh-CN" altLang="en-US" sz="2000"/>
        </a:p>
      </dgm:t>
    </dgm:pt>
    <dgm:pt modelId="{869AF545-B177-4CE4-880B-5D6EFE67B2F6}">
      <dgm:prSet custT="1"/>
      <dgm:spPr/>
      <dgm:t>
        <a:bodyPr/>
        <a:lstStyle/>
        <a:p>
          <a:pPr algn="l"/>
          <a:r>
            <a:rPr lang="en-US" altLang="zh-CN" sz="1400" dirty="0">
              <a:latin typeface="+mn-ea"/>
            </a:rPr>
            <a:t>M10</a:t>
          </a:r>
          <a:r>
            <a:rPr lang="zh-CN" altLang="en-US" sz="1400" dirty="0">
              <a:latin typeface="+mn-ea"/>
            </a:rPr>
            <a:t>：</a:t>
          </a:r>
          <a:r>
            <a:rPr lang="zh-CN" altLang="en-US" sz="1400" dirty="0">
              <a:latin typeface="+mn-ea"/>
              <a:ea typeface="+mn-ea"/>
            </a:rPr>
            <a:t>敏感信息泄露</a:t>
          </a:r>
          <a:endParaRPr lang="en-US" altLang="zh-CN" sz="1400" dirty="0">
            <a:latin typeface="+mn-ea"/>
            <a:ea typeface="+mn-ea"/>
          </a:endParaRPr>
        </a:p>
      </dgm:t>
    </dgm:pt>
    <dgm:pt modelId="{02B386C2-DBD1-49DE-B7CC-4189E678E57C}" type="parTrans" cxnId="{60D1AE57-7C52-4233-A3A5-66BA36CBABC7}">
      <dgm:prSet/>
      <dgm:spPr/>
      <dgm:t>
        <a:bodyPr/>
        <a:lstStyle/>
        <a:p>
          <a:pPr algn="l"/>
          <a:endParaRPr lang="zh-CN" altLang="en-US" sz="2000"/>
        </a:p>
      </dgm:t>
    </dgm:pt>
    <dgm:pt modelId="{9FFEB0F6-653D-4C71-9C91-60AC5E9D4A1D}" type="sibTrans" cxnId="{60D1AE57-7C52-4233-A3A5-66BA36CBABC7}">
      <dgm:prSet/>
      <dgm:spPr/>
      <dgm:t>
        <a:bodyPr/>
        <a:lstStyle/>
        <a:p>
          <a:pPr algn="l"/>
          <a:endParaRPr lang="zh-CN" altLang="en-US" sz="2000"/>
        </a:p>
      </dgm:t>
    </dgm:pt>
    <dgm:pt modelId="{317306F9-BDBA-4BC1-9671-F4AB30D13D58}" type="pres">
      <dgm:prSet presAssocID="{D438D79D-0AB7-4483-A043-8FA109D1E6EB}" presName="Name0" presStyleCnt="0">
        <dgm:presLayoutVars>
          <dgm:dir/>
          <dgm:animLvl val="lvl"/>
          <dgm:resizeHandles val="exact"/>
        </dgm:presLayoutVars>
      </dgm:prSet>
      <dgm:spPr/>
    </dgm:pt>
    <dgm:pt modelId="{6F555BF1-4B82-4B3C-8471-09A351A8A6D9}" type="pres">
      <dgm:prSet presAssocID="{5C1E6BAE-9B75-483B-A4D5-1D88457886EC}" presName="linNode" presStyleCnt="0"/>
      <dgm:spPr/>
    </dgm:pt>
    <dgm:pt modelId="{3BD10F8B-8513-4188-9BFA-01777AF406AE}" type="pres">
      <dgm:prSet presAssocID="{5C1E6BAE-9B75-483B-A4D5-1D88457886E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75291380-ADAB-4CD0-8331-BC42E3F14EE7}" type="pres">
      <dgm:prSet presAssocID="{D1919D7E-A9BB-44C9-AF72-97F107A49BD7}" presName="sp" presStyleCnt="0"/>
      <dgm:spPr/>
    </dgm:pt>
    <dgm:pt modelId="{C5DE858D-8548-4DE6-8AF2-944BD0E2D059}" type="pres">
      <dgm:prSet presAssocID="{CD72BA21-3070-49A6-9852-F24BCF72D537}" presName="linNode" presStyleCnt="0"/>
      <dgm:spPr/>
    </dgm:pt>
    <dgm:pt modelId="{50DBFB19-2F4E-4A16-8E88-6F02BF06F5B3}" type="pres">
      <dgm:prSet presAssocID="{CD72BA21-3070-49A6-9852-F24BCF72D537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C44C4828-80F2-45C3-A94F-D967B8E24C34}" type="pres">
      <dgm:prSet presAssocID="{7529B74A-AC49-4A69-99E9-9BDC4499125E}" presName="sp" presStyleCnt="0"/>
      <dgm:spPr/>
    </dgm:pt>
    <dgm:pt modelId="{B282929E-2A45-4700-A8B1-D9B9EA519318}" type="pres">
      <dgm:prSet presAssocID="{1C3C952E-604B-46F0-8A3E-E761B11F7A3B}" presName="linNode" presStyleCnt="0"/>
      <dgm:spPr/>
    </dgm:pt>
    <dgm:pt modelId="{886BA85C-0B35-4E76-A5FC-F929276B0785}" type="pres">
      <dgm:prSet presAssocID="{1C3C952E-604B-46F0-8A3E-E761B11F7A3B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5047468B-1AC3-4A38-A205-BD27AAD8EBAA}" type="pres">
      <dgm:prSet presAssocID="{26430DD0-05EB-4F04-B74C-6766F92F9089}" presName="sp" presStyleCnt="0"/>
      <dgm:spPr/>
    </dgm:pt>
    <dgm:pt modelId="{E265AB55-5C53-4215-97FD-2F8763501028}" type="pres">
      <dgm:prSet presAssocID="{0752ABA4-004D-4BE4-84B5-4A6A4AF9B883}" presName="linNode" presStyleCnt="0"/>
      <dgm:spPr/>
    </dgm:pt>
    <dgm:pt modelId="{D994B03C-DE63-4133-B4B9-41BA6E5D05C9}" type="pres">
      <dgm:prSet presAssocID="{0752ABA4-004D-4BE4-84B5-4A6A4AF9B883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C72A84A5-DF36-4FB0-936A-D3F20B538BC3}" type="pres">
      <dgm:prSet presAssocID="{5AA52A09-D976-42C5-987C-EADFAA0DCAE8}" presName="sp" presStyleCnt="0"/>
      <dgm:spPr/>
    </dgm:pt>
    <dgm:pt modelId="{69E93690-020B-453D-BC6E-E0C357F53596}" type="pres">
      <dgm:prSet presAssocID="{FE73EB83-BAA8-499D-A289-622DB33D328D}" presName="linNode" presStyleCnt="0"/>
      <dgm:spPr/>
    </dgm:pt>
    <dgm:pt modelId="{0C653203-5CD0-41EF-A5F1-F88812AC9BAC}" type="pres">
      <dgm:prSet presAssocID="{FE73EB83-BAA8-499D-A289-622DB33D328D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2845C970-68F1-4C04-ACDC-59760B86F0E3}" type="pres">
      <dgm:prSet presAssocID="{EB800C56-E358-4B11-A4B1-D254086EC37A}" presName="sp" presStyleCnt="0"/>
      <dgm:spPr/>
    </dgm:pt>
    <dgm:pt modelId="{8B59AE1B-94E0-414C-A307-4113CD0B112B}" type="pres">
      <dgm:prSet presAssocID="{27F0B982-ABC4-491E-B939-B7C36EC28702}" presName="linNode" presStyleCnt="0"/>
      <dgm:spPr/>
    </dgm:pt>
    <dgm:pt modelId="{9D450988-E75F-47EB-955B-FECFE51C3475}" type="pres">
      <dgm:prSet presAssocID="{27F0B982-ABC4-491E-B939-B7C36EC28702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7B224A7D-6603-4E73-AF80-90C5CBEC3707}" type="pres">
      <dgm:prSet presAssocID="{6032CB0D-3C39-4FC2-9410-FA0D6998F650}" presName="sp" presStyleCnt="0"/>
      <dgm:spPr/>
    </dgm:pt>
    <dgm:pt modelId="{42D7D1B5-78B7-414A-89C3-50A7CF9D7A4E}" type="pres">
      <dgm:prSet presAssocID="{B35E76D8-6AC5-43C1-B867-2C4DD1836168}" presName="linNode" presStyleCnt="0"/>
      <dgm:spPr/>
    </dgm:pt>
    <dgm:pt modelId="{A05DF142-E158-438D-AD4D-F3F85777E586}" type="pres">
      <dgm:prSet presAssocID="{B35E76D8-6AC5-43C1-B867-2C4DD1836168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617D88E7-29B3-4E2D-83B0-5B408FAF9904}" type="pres">
      <dgm:prSet presAssocID="{56DD5412-DE28-4D1F-B6F1-8CE44321B11E}" presName="sp" presStyleCnt="0"/>
      <dgm:spPr/>
    </dgm:pt>
    <dgm:pt modelId="{0973D9BF-E0B3-4397-94C8-BB3463993705}" type="pres">
      <dgm:prSet presAssocID="{697C3B25-8DBA-41A7-A390-FC09428AAA1C}" presName="linNode" presStyleCnt="0"/>
      <dgm:spPr/>
    </dgm:pt>
    <dgm:pt modelId="{33BB1F3C-B5A5-45F0-B9B6-9A71400D24FE}" type="pres">
      <dgm:prSet presAssocID="{697C3B25-8DBA-41A7-A390-FC09428AAA1C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9D367354-AE3B-4B74-A699-B67D3039CEAA}" type="pres">
      <dgm:prSet presAssocID="{BD44409C-D903-42EC-BBAA-44FEFCBAB61C}" presName="sp" presStyleCnt="0"/>
      <dgm:spPr/>
    </dgm:pt>
    <dgm:pt modelId="{D72400CB-6BD8-4FE1-A756-B9CB4A85148D}" type="pres">
      <dgm:prSet presAssocID="{C14F4261-9F3F-4CCB-A434-3312776F6A8E}" presName="linNode" presStyleCnt="0"/>
      <dgm:spPr/>
    </dgm:pt>
    <dgm:pt modelId="{A0F51B15-473D-400D-8F47-9D1312D7A011}" type="pres">
      <dgm:prSet presAssocID="{C14F4261-9F3F-4CCB-A434-3312776F6A8E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1B1F15DB-C27C-45D8-8510-DEF602DB433D}" type="pres">
      <dgm:prSet presAssocID="{525D254F-14FB-43AB-9D20-057116B6A4DB}" presName="sp" presStyleCnt="0"/>
      <dgm:spPr/>
    </dgm:pt>
    <dgm:pt modelId="{9D5809C4-95BC-4942-A1FB-1736A6D03ED6}" type="pres">
      <dgm:prSet presAssocID="{869AF545-B177-4CE4-880B-5D6EFE67B2F6}" presName="linNode" presStyleCnt="0"/>
      <dgm:spPr/>
    </dgm:pt>
    <dgm:pt modelId="{DA5A04AD-6E24-4EE0-86D0-C75CDEC867EC}" type="pres">
      <dgm:prSet presAssocID="{869AF545-B177-4CE4-880B-5D6EFE67B2F6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F403EA16-69E3-4A07-AD87-258D0B437CD3}" srcId="{D438D79D-0AB7-4483-A043-8FA109D1E6EB}" destId="{0752ABA4-004D-4BE4-84B5-4A6A4AF9B883}" srcOrd="3" destOrd="0" parTransId="{DF5C3551-7AF0-4782-A34E-1AE8B5F48FB2}" sibTransId="{5AA52A09-D976-42C5-987C-EADFAA0DCAE8}"/>
    <dgm:cxn modelId="{1F133A17-4B1D-4ABE-9C49-29FFE70A873C}" type="presOf" srcId="{5C1E6BAE-9B75-483B-A4D5-1D88457886EC}" destId="{3BD10F8B-8513-4188-9BFA-01777AF406AE}" srcOrd="0" destOrd="0" presId="urn:microsoft.com/office/officeart/2005/8/layout/vList5"/>
    <dgm:cxn modelId="{2712721D-C12E-47B6-8490-BDED4D1EBABF}" type="presOf" srcId="{C14F4261-9F3F-4CCB-A434-3312776F6A8E}" destId="{A0F51B15-473D-400D-8F47-9D1312D7A011}" srcOrd="0" destOrd="0" presId="urn:microsoft.com/office/officeart/2005/8/layout/vList5"/>
    <dgm:cxn modelId="{DAD5DA33-640A-4DC4-B085-048D48B7B523}" type="presOf" srcId="{869AF545-B177-4CE4-880B-5D6EFE67B2F6}" destId="{DA5A04AD-6E24-4EE0-86D0-C75CDEC867EC}" srcOrd="0" destOrd="0" presId="urn:microsoft.com/office/officeart/2005/8/layout/vList5"/>
    <dgm:cxn modelId="{543E3B3C-4552-4EC9-B39F-62C5DDF792E2}" type="presOf" srcId="{697C3B25-8DBA-41A7-A390-FC09428AAA1C}" destId="{33BB1F3C-B5A5-45F0-B9B6-9A71400D24FE}" srcOrd="0" destOrd="0" presId="urn:microsoft.com/office/officeart/2005/8/layout/vList5"/>
    <dgm:cxn modelId="{A4438965-CB8A-4514-8CD6-9B890881A1A1}" type="presOf" srcId="{B35E76D8-6AC5-43C1-B867-2C4DD1836168}" destId="{A05DF142-E158-438D-AD4D-F3F85777E586}" srcOrd="0" destOrd="0" presId="urn:microsoft.com/office/officeart/2005/8/layout/vList5"/>
    <dgm:cxn modelId="{20224846-1934-4B7B-8F54-1F744583E7AF}" srcId="{D438D79D-0AB7-4483-A043-8FA109D1E6EB}" destId="{CD72BA21-3070-49A6-9852-F24BCF72D537}" srcOrd="1" destOrd="0" parTransId="{FB5CB34B-065B-4D48-8E39-0A6C54C711EB}" sibTransId="{7529B74A-AC49-4A69-99E9-9BDC4499125E}"/>
    <dgm:cxn modelId="{1DC07649-A773-4C6E-BC67-FCB881866E27}" type="presOf" srcId="{27F0B982-ABC4-491E-B939-B7C36EC28702}" destId="{9D450988-E75F-47EB-955B-FECFE51C3475}" srcOrd="0" destOrd="0" presId="urn:microsoft.com/office/officeart/2005/8/layout/vList5"/>
    <dgm:cxn modelId="{829FD151-DD58-4C7E-88DC-ADED305A8512}" srcId="{D438D79D-0AB7-4483-A043-8FA109D1E6EB}" destId="{697C3B25-8DBA-41A7-A390-FC09428AAA1C}" srcOrd="7" destOrd="0" parTransId="{DB2F5FD8-1295-4834-B4A9-C24EFD5B4F4A}" sibTransId="{BD44409C-D903-42EC-BBAA-44FEFCBAB61C}"/>
    <dgm:cxn modelId="{60D1AE57-7C52-4233-A3A5-66BA36CBABC7}" srcId="{D438D79D-0AB7-4483-A043-8FA109D1E6EB}" destId="{869AF545-B177-4CE4-880B-5D6EFE67B2F6}" srcOrd="9" destOrd="0" parTransId="{02B386C2-DBD1-49DE-B7CC-4189E678E57C}" sibTransId="{9FFEB0F6-653D-4C71-9C91-60AC5E9D4A1D}"/>
    <dgm:cxn modelId="{F280C277-B70F-4588-8119-330BB6C1449D}" srcId="{D438D79D-0AB7-4483-A043-8FA109D1E6EB}" destId="{27F0B982-ABC4-491E-B939-B7C36EC28702}" srcOrd="5" destOrd="0" parTransId="{2DC9EBA1-5FC7-4534-BD62-8E9B7FE303B6}" sibTransId="{6032CB0D-3C39-4FC2-9410-FA0D6998F650}"/>
    <dgm:cxn modelId="{9FA4EC77-99B9-4722-8E7E-35CCC1062861}" type="presOf" srcId="{D438D79D-0AB7-4483-A043-8FA109D1E6EB}" destId="{317306F9-BDBA-4BC1-9671-F4AB30D13D58}" srcOrd="0" destOrd="0" presId="urn:microsoft.com/office/officeart/2005/8/layout/vList5"/>
    <dgm:cxn modelId="{27E6617E-0C96-4EE1-AB82-A1FE290C1630}" type="presOf" srcId="{FE73EB83-BAA8-499D-A289-622DB33D328D}" destId="{0C653203-5CD0-41EF-A5F1-F88812AC9BAC}" srcOrd="0" destOrd="0" presId="urn:microsoft.com/office/officeart/2005/8/layout/vList5"/>
    <dgm:cxn modelId="{73F2C195-1DD6-4A23-A12B-6EF57B6BE808}" srcId="{D438D79D-0AB7-4483-A043-8FA109D1E6EB}" destId="{FE73EB83-BAA8-499D-A289-622DB33D328D}" srcOrd="4" destOrd="0" parTransId="{754D8AD9-1636-4AC3-A8AF-52B2AC429FE5}" sibTransId="{EB800C56-E358-4B11-A4B1-D254086EC37A}"/>
    <dgm:cxn modelId="{2FF9A5AB-58AA-4578-876A-5AD859531444}" srcId="{D438D79D-0AB7-4483-A043-8FA109D1E6EB}" destId="{5C1E6BAE-9B75-483B-A4D5-1D88457886EC}" srcOrd="0" destOrd="0" parTransId="{4889EC9B-8367-439A-B922-335E503185A9}" sibTransId="{D1919D7E-A9BB-44C9-AF72-97F107A49BD7}"/>
    <dgm:cxn modelId="{BB8B23BC-2F0D-4EA7-9FD6-19C4631AEC27}" type="presOf" srcId="{CD72BA21-3070-49A6-9852-F24BCF72D537}" destId="{50DBFB19-2F4E-4A16-8E88-6F02BF06F5B3}" srcOrd="0" destOrd="0" presId="urn:microsoft.com/office/officeart/2005/8/layout/vList5"/>
    <dgm:cxn modelId="{36B002C5-435C-4D0B-B9BD-D854014D5931}" srcId="{D438D79D-0AB7-4483-A043-8FA109D1E6EB}" destId="{C14F4261-9F3F-4CCB-A434-3312776F6A8E}" srcOrd="8" destOrd="0" parTransId="{9B73BA6C-2658-4D7E-98FA-DE85E0774E5E}" sibTransId="{525D254F-14FB-43AB-9D20-057116B6A4DB}"/>
    <dgm:cxn modelId="{2511E6D7-CCEE-4201-BEAF-0B83A2D6B1DE}" srcId="{D438D79D-0AB7-4483-A043-8FA109D1E6EB}" destId="{B35E76D8-6AC5-43C1-B867-2C4DD1836168}" srcOrd="6" destOrd="0" parTransId="{8BEAE653-C023-4CB4-85AF-6768400F71CA}" sibTransId="{56DD5412-DE28-4D1F-B6F1-8CE44321B11E}"/>
    <dgm:cxn modelId="{099D39DE-AB15-4ED9-A08B-C0453901CCBC}" srcId="{D438D79D-0AB7-4483-A043-8FA109D1E6EB}" destId="{1C3C952E-604B-46F0-8A3E-E761B11F7A3B}" srcOrd="2" destOrd="0" parTransId="{4849C9AE-8C56-4299-AC97-72E75DA857E6}" sibTransId="{26430DD0-05EB-4F04-B74C-6766F92F9089}"/>
    <dgm:cxn modelId="{C35D3FE1-DDFC-48BF-88E0-167CFCD4745F}" type="presOf" srcId="{1C3C952E-604B-46F0-8A3E-E761B11F7A3B}" destId="{886BA85C-0B35-4E76-A5FC-F929276B0785}" srcOrd="0" destOrd="0" presId="urn:microsoft.com/office/officeart/2005/8/layout/vList5"/>
    <dgm:cxn modelId="{EE83F6FB-9B7A-4EFB-B5DB-2A338FA83A7C}" type="presOf" srcId="{0752ABA4-004D-4BE4-84B5-4A6A4AF9B883}" destId="{D994B03C-DE63-4133-B4B9-41BA6E5D05C9}" srcOrd="0" destOrd="0" presId="urn:microsoft.com/office/officeart/2005/8/layout/vList5"/>
    <dgm:cxn modelId="{D7DE4E2F-EA5D-4A17-B618-2743EC348BDA}" type="presParOf" srcId="{317306F9-BDBA-4BC1-9671-F4AB30D13D58}" destId="{6F555BF1-4B82-4B3C-8471-09A351A8A6D9}" srcOrd="0" destOrd="0" presId="urn:microsoft.com/office/officeart/2005/8/layout/vList5"/>
    <dgm:cxn modelId="{71C24DA0-6844-44FB-ADE4-C74B396A7512}" type="presParOf" srcId="{6F555BF1-4B82-4B3C-8471-09A351A8A6D9}" destId="{3BD10F8B-8513-4188-9BFA-01777AF406AE}" srcOrd="0" destOrd="0" presId="urn:microsoft.com/office/officeart/2005/8/layout/vList5"/>
    <dgm:cxn modelId="{D4A759FB-B7E3-4E79-8E86-C9EC528459CC}" type="presParOf" srcId="{317306F9-BDBA-4BC1-9671-F4AB30D13D58}" destId="{75291380-ADAB-4CD0-8331-BC42E3F14EE7}" srcOrd="1" destOrd="0" presId="urn:microsoft.com/office/officeart/2005/8/layout/vList5"/>
    <dgm:cxn modelId="{7404D697-AF2A-42E1-900E-1B613511E6B0}" type="presParOf" srcId="{317306F9-BDBA-4BC1-9671-F4AB30D13D58}" destId="{C5DE858D-8548-4DE6-8AF2-944BD0E2D059}" srcOrd="2" destOrd="0" presId="urn:microsoft.com/office/officeart/2005/8/layout/vList5"/>
    <dgm:cxn modelId="{932B4963-9314-4B96-944E-5952E0DF61DE}" type="presParOf" srcId="{C5DE858D-8548-4DE6-8AF2-944BD0E2D059}" destId="{50DBFB19-2F4E-4A16-8E88-6F02BF06F5B3}" srcOrd="0" destOrd="0" presId="urn:microsoft.com/office/officeart/2005/8/layout/vList5"/>
    <dgm:cxn modelId="{159EB36A-4056-49D8-8CFF-7594D134FB64}" type="presParOf" srcId="{317306F9-BDBA-4BC1-9671-F4AB30D13D58}" destId="{C44C4828-80F2-45C3-A94F-D967B8E24C34}" srcOrd="3" destOrd="0" presId="urn:microsoft.com/office/officeart/2005/8/layout/vList5"/>
    <dgm:cxn modelId="{E9D3C695-81DB-405C-8472-C1E1837093FC}" type="presParOf" srcId="{317306F9-BDBA-4BC1-9671-F4AB30D13D58}" destId="{B282929E-2A45-4700-A8B1-D9B9EA519318}" srcOrd="4" destOrd="0" presId="urn:microsoft.com/office/officeart/2005/8/layout/vList5"/>
    <dgm:cxn modelId="{E288C1A7-2EBE-4C1A-9870-00B6D00BE468}" type="presParOf" srcId="{B282929E-2A45-4700-A8B1-D9B9EA519318}" destId="{886BA85C-0B35-4E76-A5FC-F929276B0785}" srcOrd="0" destOrd="0" presId="urn:microsoft.com/office/officeart/2005/8/layout/vList5"/>
    <dgm:cxn modelId="{C67408D3-E7A7-4245-B8E2-8D8654827D56}" type="presParOf" srcId="{317306F9-BDBA-4BC1-9671-F4AB30D13D58}" destId="{5047468B-1AC3-4A38-A205-BD27AAD8EBAA}" srcOrd="5" destOrd="0" presId="urn:microsoft.com/office/officeart/2005/8/layout/vList5"/>
    <dgm:cxn modelId="{498D8B28-3C8D-4C67-92E6-13B2FB1F60D2}" type="presParOf" srcId="{317306F9-BDBA-4BC1-9671-F4AB30D13D58}" destId="{E265AB55-5C53-4215-97FD-2F8763501028}" srcOrd="6" destOrd="0" presId="urn:microsoft.com/office/officeart/2005/8/layout/vList5"/>
    <dgm:cxn modelId="{95089362-AC8E-49D4-B8A4-56BDC8F66802}" type="presParOf" srcId="{E265AB55-5C53-4215-97FD-2F8763501028}" destId="{D994B03C-DE63-4133-B4B9-41BA6E5D05C9}" srcOrd="0" destOrd="0" presId="urn:microsoft.com/office/officeart/2005/8/layout/vList5"/>
    <dgm:cxn modelId="{425BB30D-8B65-404A-9642-0752D1B04637}" type="presParOf" srcId="{317306F9-BDBA-4BC1-9671-F4AB30D13D58}" destId="{C72A84A5-DF36-4FB0-936A-D3F20B538BC3}" srcOrd="7" destOrd="0" presId="urn:microsoft.com/office/officeart/2005/8/layout/vList5"/>
    <dgm:cxn modelId="{4983B8D4-5544-40F9-86E2-E68F7D661669}" type="presParOf" srcId="{317306F9-BDBA-4BC1-9671-F4AB30D13D58}" destId="{69E93690-020B-453D-BC6E-E0C357F53596}" srcOrd="8" destOrd="0" presId="urn:microsoft.com/office/officeart/2005/8/layout/vList5"/>
    <dgm:cxn modelId="{73BB18A4-E23C-40E1-9A3A-E57B54C190BD}" type="presParOf" srcId="{69E93690-020B-453D-BC6E-E0C357F53596}" destId="{0C653203-5CD0-41EF-A5F1-F88812AC9BAC}" srcOrd="0" destOrd="0" presId="urn:microsoft.com/office/officeart/2005/8/layout/vList5"/>
    <dgm:cxn modelId="{F43A9775-60CA-4D1C-8DB5-DA366CA603AD}" type="presParOf" srcId="{317306F9-BDBA-4BC1-9671-F4AB30D13D58}" destId="{2845C970-68F1-4C04-ACDC-59760B86F0E3}" srcOrd="9" destOrd="0" presId="urn:microsoft.com/office/officeart/2005/8/layout/vList5"/>
    <dgm:cxn modelId="{DD73FA6A-8AF6-46AA-BD0D-023F6C0C548C}" type="presParOf" srcId="{317306F9-BDBA-4BC1-9671-F4AB30D13D58}" destId="{8B59AE1B-94E0-414C-A307-4113CD0B112B}" srcOrd="10" destOrd="0" presId="urn:microsoft.com/office/officeart/2005/8/layout/vList5"/>
    <dgm:cxn modelId="{5CF379C7-F0EC-4248-B98E-03A52604766D}" type="presParOf" srcId="{8B59AE1B-94E0-414C-A307-4113CD0B112B}" destId="{9D450988-E75F-47EB-955B-FECFE51C3475}" srcOrd="0" destOrd="0" presId="urn:microsoft.com/office/officeart/2005/8/layout/vList5"/>
    <dgm:cxn modelId="{73CAA4EC-26E9-4BAC-93D1-91DAE3F7AD73}" type="presParOf" srcId="{317306F9-BDBA-4BC1-9671-F4AB30D13D58}" destId="{7B224A7D-6603-4E73-AF80-90C5CBEC3707}" srcOrd="11" destOrd="0" presId="urn:microsoft.com/office/officeart/2005/8/layout/vList5"/>
    <dgm:cxn modelId="{746994AF-D713-4616-A3EB-4A136B56CB02}" type="presParOf" srcId="{317306F9-BDBA-4BC1-9671-F4AB30D13D58}" destId="{42D7D1B5-78B7-414A-89C3-50A7CF9D7A4E}" srcOrd="12" destOrd="0" presId="urn:microsoft.com/office/officeart/2005/8/layout/vList5"/>
    <dgm:cxn modelId="{2DDFEC53-02DC-4329-BDBC-B812289A3654}" type="presParOf" srcId="{42D7D1B5-78B7-414A-89C3-50A7CF9D7A4E}" destId="{A05DF142-E158-438D-AD4D-F3F85777E586}" srcOrd="0" destOrd="0" presId="urn:microsoft.com/office/officeart/2005/8/layout/vList5"/>
    <dgm:cxn modelId="{254E5B0F-13CD-47CF-B599-DEF9D63B72A0}" type="presParOf" srcId="{317306F9-BDBA-4BC1-9671-F4AB30D13D58}" destId="{617D88E7-29B3-4E2D-83B0-5B408FAF9904}" srcOrd="13" destOrd="0" presId="urn:microsoft.com/office/officeart/2005/8/layout/vList5"/>
    <dgm:cxn modelId="{7E70DBC6-21AD-4EB0-8133-6863C55C50A1}" type="presParOf" srcId="{317306F9-BDBA-4BC1-9671-F4AB30D13D58}" destId="{0973D9BF-E0B3-4397-94C8-BB3463993705}" srcOrd="14" destOrd="0" presId="urn:microsoft.com/office/officeart/2005/8/layout/vList5"/>
    <dgm:cxn modelId="{4C86C101-3573-4BAB-85F4-23E2BE171219}" type="presParOf" srcId="{0973D9BF-E0B3-4397-94C8-BB3463993705}" destId="{33BB1F3C-B5A5-45F0-B9B6-9A71400D24FE}" srcOrd="0" destOrd="0" presId="urn:microsoft.com/office/officeart/2005/8/layout/vList5"/>
    <dgm:cxn modelId="{EE1EB8ED-A36E-47AC-8D13-12F59EDD53DB}" type="presParOf" srcId="{317306F9-BDBA-4BC1-9671-F4AB30D13D58}" destId="{9D367354-AE3B-4B74-A699-B67D3039CEAA}" srcOrd="15" destOrd="0" presId="urn:microsoft.com/office/officeart/2005/8/layout/vList5"/>
    <dgm:cxn modelId="{635A266D-6F28-4859-B489-139F5DA4719B}" type="presParOf" srcId="{317306F9-BDBA-4BC1-9671-F4AB30D13D58}" destId="{D72400CB-6BD8-4FE1-A756-B9CB4A85148D}" srcOrd="16" destOrd="0" presId="urn:microsoft.com/office/officeart/2005/8/layout/vList5"/>
    <dgm:cxn modelId="{19A3A604-8C9D-4725-9284-A422E2738E2F}" type="presParOf" srcId="{D72400CB-6BD8-4FE1-A756-B9CB4A85148D}" destId="{A0F51B15-473D-400D-8F47-9D1312D7A011}" srcOrd="0" destOrd="0" presId="urn:microsoft.com/office/officeart/2005/8/layout/vList5"/>
    <dgm:cxn modelId="{F4F7388F-3007-4E6C-955B-E6358E1C7F09}" type="presParOf" srcId="{317306F9-BDBA-4BC1-9671-F4AB30D13D58}" destId="{1B1F15DB-C27C-45D8-8510-DEF602DB433D}" srcOrd="17" destOrd="0" presId="urn:microsoft.com/office/officeart/2005/8/layout/vList5"/>
    <dgm:cxn modelId="{258E05D1-4715-46FD-875E-6739BA5AB5B2}" type="presParOf" srcId="{317306F9-BDBA-4BC1-9671-F4AB30D13D58}" destId="{9D5809C4-95BC-4942-A1FB-1736A6D03ED6}" srcOrd="18" destOrd="0" presId="urn:microsoft.com/office/officeart/2005/8/layout/vList5"/>
    <dgm:cxn modelId="{1C0BC754-2182-41CC-9536-739D19F70684}" type="presParOf" srcId="{9D5809C4-95BC-4942-A1FB-1736A6D03ED6}" destId="{DA5A04AD-6E24-4EE0-86D0-C75CDEC867E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E15AE1-B222-4A98-BF96-7BC5716DDC2C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F2E3716-BDDA-4D1B-8515-787E2A9D5151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1B6C3E1F-CA1A-4E5A-8BBE-7E5A01794319}" type="parTrans" cxnId="{82948DD2-C417-4331-B49A-26683543F047}">
      <dgm:prSet/>
      <dgm:spPr/>
      <dgm:t>
        <a:bodyPr/>
        <a:lstStyle/>
        <a:p>
          <a:endParaRPr lang="zh-CN" altLang="en-US"/>
        </a:p>
      </dgm:t>
    </dgm:pt>
    <dgm:pt modelId="{739920EE-2CA6-41AC-AE8F-6067F4E17D24}" type="sibTrans" cxnId="{82948DD2-C417-4331-B49A-26683543F047}">
      <dgm:prSet/>
      <dgm:spPr/>
      <dgm:t>
        <a:bodyPr/>
        <a:lstStyle/>
        <a:p>
          <a:endParaRPr lang="zh-CN" altLang="en-US"/>
        </a:p>
      </dgm:t>
    </dgm:pt>
    <dgm:pt modelId="{205CA6F8-724C-483C-AF12-8B28BEE36D0C}" type="asst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68983DC8-D309-4584-98C5-7B53369682B7}" type="parTrans" cxnId="{AE8F296E-8869-4407-8AC6-E26CCFF27EAF}">
      <dgm:prSet/>
      <dgm:spPr/>
      <dgm:t>
        <a:bodyPr/>
        <a:lstStyle/>
        <a:p>
          <a:endParaRPr lang="zh-CN" altLang="en-US"/>
        </a:p>
      </dgm:t>
    </dgm:pt>
    <dgm:pt modelId="{88AFF822-E1DD-4EBB-821C-BFB9AC2031FA}" type="sibTrans" cxnId="{AE8F296E-8869-4407-8AC6-E26CCFF27EAF}">
      <dgm:prSet/>
      <dgm:spPr/>
      <dgm:t>
        <a:bodyPr/>
        <a:lstStyle/>
        <a:p>
          <a:endParaRPr lang="zh-CN" altLang="en-US"/>
        </a:p>
      </dgm:t>
    </dgm:pt>
    <dgm:pt modelId="{8F5D0F93-F0BE-48B2-A266-537CF3552229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A41CF00D-5815-4673-91A4-EDF6D3C47297}" type="parTrans" cxnId="{237CC3BF-805C-433B-AAD9-ADDEF2ED5D97}">
      <dgm:prSet/>
      <dgm:spPr/>
      <dgm:t>
        <a:bodyPr/>
        <a:lstStyle/>
        <a:p>
          <a:endParaRPr lang="zh-CN" altLang="en-US"/>
        </a:p>
      </dgm:t>
    </dgm:pt>
    <dgm:pt modelId="{1CA9521F-351E-4E0D-B555-BE6B1E41779E}" type="sibTrans" cxnId="{237CC3BF-805C-433B-AAD9-ADDEF2ED5D97}">
      <dgm:prSet/>
      <dgm:spPr/>
      <dgm:t>
        <a:bodyPr/>
        <a:lstStyle/>
        <a:p>
          <a:endParaRPr lang="zh-CN" altLang="en-US"/>
        </a:p>
      </dgm:t>
    </dgm:pt>
    <dgm:pt modelId="{3A70C4EF-A0ED-4473-8C98-4D71840FDB3E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B78EF373-053C-4127-99FC-DD52DF09CD6B}" type="parTrans" cxnId="{F7B3B250-8BF1-423F-91F5-13CA3B8DD2BE}">
      <dgm:prSet/>
      <dgm:spPr/>
      <dgm:t>
        <a:bodyPr/>
        <a:lstStyle/>
        <a:p>
          <a:endParaRPr lang="zh-CN" altLang="en-US"/>
        </a:p>
      </dgm:t>
    </dgm:pt>
    <dgm:pt modelId="{1A1C73FD-B7B6-4343-9F45-0E5CBDD5202B}" type="sibTrans" cxnId="{F7B3B250-8BF1-423F-91F5-13CA3B8DD2BE}">
      <dgm:prSet/>
      <dgm:spPr/>
      <dgm:t>
        <a:bodyPr/>
        <a:lstStyle/>
        <a:p>
          <a:endParaRPr lang="zh-CN" altLang="en-US"/>
        </a:p>
      </dgm:t>
    </dgm:pt>
    <dgm:pt modelId="{46712AF5-F8AA-401A-AC36-5E3CF3790655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F1B0A8FE-A400-497D-9843-D63B3D7BA352}" type="parTrans" cxnId="{AE8A610F-F741-42F0-A2D8-CD5CC57C5936}">
      <dgm:prSet/>
      <dgm:spPr/>
      <dgm:t>
        <a:bodyPr/>
        <a:lstStyle/>
        <a:p>
          <a:endParaRPr lang="zh-CN" altLang="en-US"/>
        </a:p>
      </dgm:t>
    </dgm:pt>
    <dgm:pt modelId="{C52ED44C-CCB5-41A0-978F-94E5540159A7}" type="sibTrans" cxnId="{AE8A610F-F741-42F0-A2D8-CD5CC57C5936}">
      <dgm:prSet/>
      <dgm:spPr/>
      <dgm:t>
        <a:bodyPr/>
        <a:lstStyle/>
        <a:p>
          <a:endParaRPr lang="zh-CN" altLang="en-US"/>
        </a:p>
      </dgm:t>
    </dgm:pt>
    <dgm:pt modelId="{26DF9C95-5A59-49EB-8EAD-C9E58210076B}" type="pres">
      <dgm:prSet presAssocID="{DDE15AE1-B222-4A98-BF96-7BC5716DDC2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FAFDFB-19FE-4E40-9956-B1F070451976}" type="pres">
      <dgm:prSet presAssocID="{0F2E3716-BDDA-4D1B-8515-787E2A9D5151}" presName="hierRoot1" presStyleCnt="0">
        <dgm:presLayoutVars>
          <dgm:hierBranch val="init"/>
        </dgm:presLayoutVars>
      </dgm:prSet>
      <dgm:spPr/>
    </dgm:pt>
    <dgm:pt modelId="{3C069971-2748-40C0-BFC9-AE9670FD10C0}" type="pres">
      <dgm:prSet presAssocID="{0F2E3716-BDDA-4D1B-8515-787E2A9D5151}" presName="rootComposite1" presStyleCnt="0"/>
      <dgm:spPr/>
    </dgm:pt>
    <dgm:pt modelId="{06BCEC51-AB76-421F-B7D6-355B098990B0}" type="pres">
      <dgm:prSet presAssocID="{0F2E3716-BDDA-4D1B-8515-787E2A9D5151}" presName="rootText1" presStyleLbl="node0" presStyleIdx="0" presStyleCnt="1">
        <dgm:presLayoutVars>
          <dgm:chPref val="3"/>
        </dgm:presLayoutVars>
      </dgm:prSet>
      <dgm:spPr/>
    </dgm:pt>
    <dgm:pt modelId="{B26B8505-68FA-4A7A-B9C6-ABF709375E80}" type="pres">
      <dgm:prSet presAssocID="{0F2E3716-BDDA-4D1B-8515-787E2A9D5151}" presName="rootConnector1" presStyleLbl="node1" presStyleIdx="0" presStyleCnt="0"/>
      <dgm:spPr/>
    </dgm:pt>
    <dgm:pt modelId="{4065E36D-4CFF-4127-912F-DF32ABF6EA14}" type="pres">
      <dgm:prSet presAssocID="{0F2E3716-BDDA-4D1B-8515-787E2A9D5151}" presName="hierChild2" presStyleCnt="0"/>
      <dgm:spPr/>
    </dgm:pt>
    <dgm:pt modelId="{6D1DDEB4-C134-4E04-A5DA-96048EDD0E4C}" type="pres">
      <dgm:prSet presAssocID="{A41CF00D-5815-4673-91A4-EDF6D3C47297}" presName="Name37" presStyleLbl="parChTrans1D2" presStyleIdx="0" presStyleCnt="4"/>
      <dgm:spPr/>
    </dgm:pt>
    <dgm:pt modelId="{A5B92948-7DB1-47BF-B02C-444C75639468}" type="pres">
      <dgm:prSet presAssocID="{8F5D0F93-F0BE-48B2-A266-537CF3552229}" presName="hierRoot2" presStyleCnt="0">
        <dgm:presLayoutVars>
          <dgm:hierBranch val="init"/>
        </dgm:presLayoutVars>
      </dgm:prSet>
      <dgm:spPr/>
    </dgm:pt>
    <dgm:pt modelId="{E745130B-D6D8-4627-95F2-AE4E9764DA9B}" type="pres">
      <dgm:prSet presAssocID="{8F5D0F93-F0BE-48B2-A266-537CF3552229}" presName="rootComposite" presStyleCnt="0"/>
      <dgm:spPr/>
    </dgm:pt>
    <dgm:pt modelId="{EC69A921-1DB8-4FFC-B46B-2B3E1018A377}" type="pres">
      <dgm:prSet presAssocID="{8F5D0F93-F0BE-48B2-A266-537CF3552229}" presName="rootText" presStyleLbl="node2" presStyleIdx="0" presStyleCnt="3">
        <dgm:presLayoutVars>
          <dgm:chPref val="3"/>
        </dgm:presLayoutVars>
      </dgm:prSet>
      <dgm:spPr/>
    </dgm:pt>
    <dgm:pt modelId="{A918AA8D-6BD1-48DF-BB3C-4E07B97DCD39}" type="pres">
      <dgm:prSet presAssocID="{8F5D0F93-F0BE-48B2-A266-537CF3552229}" presName="rootConnector" presStyleLbl="node2" presStyleIdx="0" presStyleCnt="3"/>
      <dgm:spPr/>
    </dgm:pt>
    <dgm:pt modelId="{02A441DE-1E62-44A8-AE58-6E7B66151164}" type="pres">
      <dgm:prSet presAssocID="{8F5D0F93-F0BE-48B2-A266-537CF3552229}" presName="hierChild4" presStyleCnt="0"/>
      <dgm:spPr/>
    </dgm:pt>
    <dgm:pt modelId="{F3C90873-177C-4A72-953D-9855F9789E1E}" type="pres">
      <dgm:prSet presAssocID="{8F5D0F93-F0BE-48B2-A266-537CF3552229}" presName="hierChild5" presStyleCnt="0"/>
      <dgm:spPr/>
    </dgm:pt>
    <dgm:pt modelId="{230CC7EC-5518-421F-9034-11FADF2AB7EC}" type="pres">
      <dgm:prSet presAssocID="{B78EF373-053C-4127-99FC-DD52DF09CD6B}" presName="Name37" presStyleLbl="parChTrans1D2" presStyleIdx="1" presStyleCnt="4"/>
      <dgm:spPr/>
    </dgm:pt>
    <dgm:pt modelId="{6CF3C717-6A9B-4CC0-9840-CE3B2E5C63DC}" type="pres">
      <dgm:prSet presAssocID="{3A70C4EF-A0ED-4473-8C98-4D71840FDB3E}" presName="hierRoot2" presStyleCnt="0">
        <dgm:presLayoutVars>
          <dgm:hierBranch val="init"/>
        </dgm:presLayoutVars>
      </dgm:prSet>
      <dgm:spPr/>
    </dgm:pt>
    <dgm:pt modelId="{E006ACF0-5426-4AF7-807B-41DB81F291B6}" type="pres">
      <dgm:prSet presAssocID="{3A70C4EF-A0ED-4473-8C98-4D71840FDB3E}" presName="rootComposite" presStyleCnt="0"/>
      <dgm:spPr/>
    </dgm:pt>
    <dgm:pt modelId="{1F67436C-9715-4D5F-872D-29950EE3715D}" type="pres">
      <dgm:prSet presAssocID="{3A70C4EF-A0ED-4473-8C98-4D71840FDB3E}" presName="rootText" presStyleLbl="node2" presStyleIdx="1" presStyleCnt="3">
        <dgm:presLayoutVars>
          <dgm:chPref val="3"/>
        </dgm:presLayoutVars>
      </dgm:prSet>
      <dgm:spPr/>
    </dgm:pt>
    <dgm:pt modelId="{14711514-DEBD-41E3-AB6C-AA5CA9E3FB07}" type="pres">
      <dgm:prSet presAssocID="{3A70C4EF-A0ED-4473-8C98-4D71840FDB3E}" presName="rootConnector" presStyleLbl="node2" presStyleIdx="1" presStyleCnt="3"/>
      <dgm:spPr/>
    </dgm:pt>
    <dgm:pt modelId="{C5D561F8-8431-4D11-B06B-0023CD111DC3}" type="pres">
      <dgm:prSet presAssocID="{3A70C4EF-A0ED-4473-8C98-4D71840FDB3E}" presName="hierChild4" presStyleCnt="0"/>
      <dgm:spPr/>
    </dgm:pt>
    <dgm:pt modelId="{64533961-67FB-4463-AB79-B0FE5E177591}" type="pres">
      <dgm:prSet presAssocID="{3A70C4EF-A0ED-4473-8C98-4D71840FDB3E}" presName="hierChild5" presStyleCnt="0"/>
      <dgm:spPr/>
    </dgm:pt>
    <dgm:pt modelId="{F633C178-51FC-497D-8DE0-1A8C15D797B2}" type="pres">
      <dgm:prSet presAssocID="{F1B0A8FE-A400-497D-9843-D63B3D7BA352}" presName="Name37" presStyleLbl="parChTrans1D2" presStyleIdx="2" presStyleCnt="4"/>
      <dgm:spPr/>
    </dgm:pt>
    <dgm:pt modelId="{75D45003-7BC0-470A-9322-B5E41E831646}" type="pres">
      <dgm:prSet presAssocID="{46712AF5-F8AA-401A-AC36-5E3CF3790655}" presName="hierRoot2" presStyleCnt="0">
        <dgm:presLayoutVars>
          <dgm:hierBranch val="init"/>
        </dgm:presLayoutVars>
      </dgm:prSet>
      <dgm:spPr/>
    </dgm:pt>
    <dgm:pt modelId="{47B989DD-7C9D-4F61-ACB9-E24D3B851BD6}" type="pres">
      <dgm:prSet presAssocID="{46712AF5-F8AA-401A-AC36-5E3CF3790655}" presName="rootComposite" presStyleCnt="0"/>
      <dgm:spPr/>
    </dgm:pt>
    <dgm:pt modelId="{D316E4B4-078D-4B1D-A4E1-B5E79F72C836}" type="pres">
      <dgm:prSet presAssocID="{46712AF5-F8AA-401A-AC36-5E3CF3790655}" presName="rootText" presStyleLbl="node2" presStyleIdx="2" presStyleCnt="3">
        <dgm:presLayoutVars>
          <dgm:chPref val="3"/>
        </dgm:presLayoutVars>
      </dgm:prSet>
      <dgm:spPr/>
    </dgm:pt>
    <dgm:pt modelId="{70A9ABC4-A4AC-4BC3-8D01-EFC57308D116}" type="pres">
      <dgm:prSet presAssocID="{46712AF5-F8AA-401A-AC36-5E3CF3790655}" presName="rootConnector" presStyleLbl="node2" presStyleIdx="2" presStyleCnt="3"/>
      <dgm:spPr/>
    </dgm:pt>
    <dgm:pt modelId="{336BE9FA-F200-47D9-AC79-C9184D3DBCBF}" type="pres">
      <dgm:prSet presAssocID="{46712AF5-F8AA-401A-AC36-5E3CF3790655}" presName="hierChild4" presStyleCnt="0"/>
      <dgm:spPr/>
    </dgm:pt>
    <dgm:pt modelId="{5ED649F4-D58F-46B4-A7F8-A82EC54C9D7C}" type="pres">
      <dgm:prSet presAssocID="{46712AF5-F8AA-401A-AC36-5E3CF3790655}" presName="hierChild5" presStyleCnt="0"/>
      <dgm:spPr/>
    </dgm:pt>
    <dgm:pt modelId="{0BB0B074-E62C-4F09-A4FF-D8279809BD46}" type="pres">
      <dgm:prSet presAssocID="{0F2E3716-BDDA-4D1B-8515-787E2A9D5151}" presName="hierChild3" presStyleCnt="0"/>
      <dgm:spPr/>
    </dgm:pt>
    <dgm:pt modelId="{C0CECF9E-EA10-4B08-B08C-F0E9CD279A45}" type="pres">
      <dgm:prSet presAssocID="{68983DC8-D309-4584-98C5-7B53369682B7}" presName="Name111" presStyleLbl="parChTrans1D2" presStyleIdx="3" presStyleCnt="4"/>
      <dgm:spPr/>
    </dgm:pt>
    <dgm:pt modelId="{788EA58C-763A-41DD-89C8-11120F230017}" type="pres">
      <dgm:prSet presAssocID="{205CA6F8-724C-483C-AF12-8B28BEE36D0C}" presName="hierRoot3" presStyleCnt="0">
        <dgm:presLayoutVars>
          <dgm:hierBranch val="init"/>
        </dgm:presLayoutVars>
      </dgm:prSet>
      <dgm:spPr/>
    </dgm:pt>
    <dgm:pt modelId="{5D39C846-1161-4A2A-9609-C17D8B87A8CE}" type="pres">
      <dgm:prSet presAssocID="{205CA6F8-724C-483C-AF12-8B28BEE36D0C}" presName="rootComposite3" presStyleCnt="0"/>
      <dgm:spPr/>
    </dgm:pt>
    <dgm:pt modelId="{2B62C12A-652C-46AC-9291-4789F3CD7F15}" type="pres">
      <dgm:prSet presAssocID="{205CA6F8-724C-483C-AF12-8B28BEE36D0C}" presName="rootText3" presStyleLbl="asst1" presStyleIdx="0" presStyleCnt="1">
        <dgm:presLayoutVars>
          <dgm:chPref val="3"/>
        </dgm:presLayoutVars>
      </dgm:prSet>
      <dgm:spPr/>
    </dgm:pt>
    <dgm:pt modelId="{14191FF3-15D3-446A-9CB4-17997511CFBE}" type="pres">
      <dgm:prSet presAssocID="{205CA6F8-724C-483C-AF12-8B28BEE36D0C}" presName="rootConnector3" presStyleLbl="asst1" presStyleIdx="0" presStyleCnt="1"/>
      <dgm:spPr/>
    </dgm:pt>
    <dgm:pt modelId="{A2930D57-A8F5-4CD3-9202-CC669E386DBC}" type="pres">
      <dgm:prSet presAssocID="{205CA6F8-724C-483C-AF12-8B28BEE36D0C}" presName="hierChild6" presStyleCnt="0"/>
      <dgm:spPr/>
    </dgm:pt>
    <dgm:pt modelId="{2390929A-9262-43E0-898B-8E0D67223341}" type="pres">
      <dgm:prSet presAssocID="{205CA6F8-724C-483C-AF12-8B28BEE36D0C}" presName="hierChild7" presStyleCnt="0"/>
      <dgm:spPr/>
    </dgm:pt>
  </dgm:ptLst>
  <dgm:cxnLst>
    <dgm:cxn modelId="{6E440405-6CCD-44C4-9C9F-1585569D258A}" type="presOf" srcId="{46712AF5-F8AA-401A-AC36-5E3CF3790655}" destId="{D316E4B4-078D-4B1D-A4E1-B5E79F72C836}" srcOrd="0" destOrd="0" presId="urn:microsoft.com/office/officeart/2005/8/layout/orgChart1"/>
    <dgm:cxn modelId="{AE8A610F-F741-42F0-A2D8-CD5CC57C5936}" srcId="{0F2E3716-BDDA-4D1B-8515-787E2A9D5151}" destId="{46712AF5-F8AA-401A-AC36-5E3CF3790655}" srcOrd="3" destOrd="0" parTransId="{F1B0A8FE-A400-497D-9843-D63B3D7BA352}" sibTransId="{C52ED44C-CCB5-41A0-978F-94E5540159A7}"/>
    <dgm:cxn modelId="{8E212525-17AE-4E38-9BED-14538553B6C4}" type="presOf" srcId="{205CA6F8-724C-483C-AF12-8B28BEE36D0C}" destId="{2B62C12A-652C-46AC-9291-4789F3CD7F15}" srcOrd="0" destOrd="0" presId="urn:microsoft.com/office/officeart/2005/8/layout/orgChart1"/>
    <dgm:cxn modelId="{331EC027-D887-47C7-B2C5-D4409984FD45}" type="presOf" srcId="{A41CF00D-5815-4673-91A4-EDF6D3C47297}" destId="{6D1DDEB4-C134-4E04-A5DA-96048EDD0E4C}" srcOrd="0" destOrd="0" presId="urn:microsoft.com/office/officeart/2005/8/layout/orgChart1"/>
    <dgm:cxn modelId="{CC106834-79CD-4ABC-8156-33C31C849F1E}" type="presOf" srcId="{205CA6F8-724C-483C-AF12-8B28BEE36D0C}" destId="{14191FF3-15D3-446A-9CB4-17997511CFBE}" srcOrd="1" destOrd="0" presId="urn:microsoft.com/office/officeart/2005/8/layout/orgChart1"/>
    <dgm:cxn modelId="{E93A6036-5249-47D4-BF85-BD33E38E0D1B}" type="presOf" srcId="{3A70C4EF-A0ED-4473-8C98-4D71840FDB3E}" destId="{14711514-DEBD-41E3-AB6C-AA5CA9E3FB07}" srcOrd="1" destOrd="0" presId="urn:microsoft.com/office/officeart/2005/8/layout/orgChart1"/>
    <dgm:cxn modelId="{36527965-5E02-413D-BAED-078A571B103C}" type="presOf" srcId="{0F2E3716-BDDA-4D1B-8515-787E2A9D5151}" destId="{B26B8505-68FA-4A7A-B9C6-ABF709375E80}" srcOrd="1" destOrd="0" presId="urn:microsoft.com/office/officeart/2005/8/layout/orgChart1"/>
    <dgm:cxn modelId="{AE8F296E-8869-4407-8AC6-E26CCFF27EAF}" srcId="{0F2E3716-BDDA-4D1B-8515-787E2A9D5151}" destId="{205CA6F8-724C-483C-AF12-8B28BEE36D0C}" srcOrd="0" destOrd="0" parTransId="{68983DC8-D309-4584-98C5-7B53369682B7}" sibTransId="{88AFF822-E1DD-4EBB-821C-BFB9AC2031FA}"/>
    <dgm:cxn modelId="{371CDF4E-4CB9-48DD-9261-8F8578BB190C}" type="presOf" srcId="{8F5D0F93-F0BE-48B2-A266-537CF3552229}" destId="{EC69A921-1DB8-4FFC-B46B-2B3E1018A377}" srcOrd="0" destOrd="0" presId="urn:microsoft.com/office/officeart/2005/8/layout/orgChart1"/>
    <dgm:cxn modelId="{F7B3B250-8BF1-423F-91F5-13CA3B8DD2BE}" srcId="{0F2E3716-BDDA-4D1B-8515-787E2A9D5151}" destId="{3A70C4EF-A0ED-4473-8C98-4D71840FDB3E}" srcOrd="2" destOrd="0" parTransId="{B78EF373-053C-4127-99FC-DD52DF09CD6B}" sibTransId="{1A1C73FD-B7B6-4343-9F45-0E5CBDD5202B}"/>
    <dgm:cxn modelId="{B8D2F786-1161-4D6B-B52B-E2C9071262A1}" type="presOf" srcId="{B78EF373-053C-4127-99FC-DD52DF09CD6B}" destId="{230CC7EC-5518-421F-9034-11FADF2AB7EC}" srcOrd="0" destOrd="0" presId="urn:microsoft.com/office/officeart/2005/8/layout/orgChart1"/>
    <dgm:cxn modelId="{11145399-B015-4D83-B0B9-2E76095E4C72}" type="presOf" srcId="{3A70C4EF-A0ED-4473-8C98-4D71840FDB3E}" destId="{1F67436C-9715-4D5F-872D-29950EE3715D}" srcOrd="0" destOrd="0" presId="urn:microsoft.com/office/officeart/2005/8/layout/orgChart1"/>
    <dgm:cxn modelId="{E1D32DB9-EB2D-40C4-BF7C-4049C3A925E5}" type="presOf" srcId="{0F2E3716-BDDA-4D1B-8515-787E2A9D5151}" destId="{06BCEC51-AB76-421F-B7D6-355B098990B0}" srcOrd="0" destOrd="0" presId="urn:microsoft.com/office/officeart/2005/8/layout/orgChart1"/>
    <dgm:cxn modelId="{237CC3BF-805C-433B-AAD9-ADDEF2ED5D97}" srcId="{0F2E3716-BDDA-4D1B-8515-787E2A9D5151}" destId="{8F5D0F93-F0BE-48B2-A266-537CF3552229}" srcOrd="1" destOrd="0" parTransId="{A41CF00D-5815-4673-91A4-EDF6D3C47297}" sibTransId="{1CA9521F-351E-4E0D-B555-BE6B1E41779E}"/>
    <dgm:cxn modelId="{65616ACF-5358-4E84-A926-41393B839C95}" type="presOf" srcId="{68983DC8-D309-4584-98C5-7B53369682B7}" destId="{C0CECF9E-EA10-4B08-B08C-F0E9CD279A45}" srcOrd="0" destOrd="0" presId="urn:microsoft.com/office/officeart/2005/8/layout/orgChart1"/>
    <dgm:cxn modelId="{82948DD2-C417-4331-B49A-26683543F047}" srcId="{DDE15AE1-B222-4A98-BF96-7BC5716DDC2C}" destId="{0F2E3716-BDDA-4D1B-8515-787E2A9D5151}" srcOrd="0" destOrd="0" parTransId="{1B6C3E1F-CA1A-4E5A-8BBE-7E5A01794319}" sibTransId="{739920EE-2CA6-41AC-AE8F-6067F4E17D24}"/>
    <dgm:cxn modelId="{4A62DCD2-AC7B-46C4-9978-04A0D9851B7C}" type="presOf" srcId="{8F5D0F93-F0BE-48B2-A266-537CF3552229}" destId="{A918AA8D-6BD1-48DF-BB3C-4E07B97DCD39}" srcOrd="1" destOrd="0" presId="urn:microsoft.com/office/officeart/2005/8/layout/orgChart1"/>
    <dgm:cxn modelId="{133FCBE7-6625-4969-ADD2-F431322D7826}" type="presOf" srcId="{46712AF5-F8AA-401A-AC36-5E3CF3790655}" destId="{70A9ABC4-A4AC-4BC3-8D01-EFC57308D116}" srcOrd="1" destOrd="0" presId="urn:microsoft.com/office/officeart/2005/8/layout/orgChart1"/>
    <dgm:cxn modelId="{E2C785EA-0D37-4F5F-AC42-AC84DE4DB7D9}" type="presOf" srcId="{F1B0A8FE-A400-497D-9843-D63B3D7BA352}" destId="{F633C178-51FC-497D-8DE0-1A8C15D797B2}" srcOrd="0" destOrd="0" presId="urn:microsoft.com/office/officeart/2005/8/layout/orgChart1"/>
    <dgm:cxn modelId="{0E6B0EEC-2C02-4257-A1BD-6EA499ABDECA}" type="presOf" srcId="{DDE15AE1-B222-4A98-BF96-7BC5716DDC2C}" destId="{26DF9C95-5A59-49EB-8EAD-C9E58210076B}" srcOrd="0" destOrd="0" presId="urn:microsoft.com/office/officeart/2005/8/layout/orgChart1"/>
    <dgm:cxn modelId="{1D600D35-214C-493A-8459-A00FF297E0E2}" type="presParOf" srcId="{26DF9C95-5A59-49EB-8EAD-C9E58210076B}" destId="{0BFAFDFB-19FE-4E40-9956-B1F070451976}" srcOrd="0" destOrd="0" presId="urn:microsoft.com/office/officeart/2005/8/layout/orgChart1"/>
    <dgm:cxn modelId="{54B32B81-D509-421E-B131-9EEB6BDA22AF}" type="presParOf" srcId="{0BFAFDFB-19FE-4E40-9956-B1F070451976}" destId="{3C069971-2748-40C0-BFC9-AE9670FD10C0}" srcOrd="0" destOrd="0" presId="urn:microsoft.com/office/officeart/2005/8/layout/orgChart1"/>
    <dgm:cxn modelId="{44ACE1EA-AB41-4452-AF7A-F72CFA7CABA8}" type="presParOf" srcId="{3C069971-2748-40C0-BFC9-AE9670FD10C0}" destId="{06BCEC51-AB76-421F-B7D6-355B098990B0}" srcOrd="0" destOrd="0" presId="urn:microsoft.com/office/officeart/2005/8/layout/orgChart1"/>
    <dgm:cxn modelId="{D1ED6E08-3CC3-46D7-9E7A-9387974409D2}" type="presParOf" srcId="{3C069971-2748-40C0-BFC9-AE9670FD10C0}" destId="{B26B8505-68FA-4A7A-B9C6-ABF709375E80}" srcOrd="1" destOrd="0" presId="urn:microsoft.com/office/officeart/2005/8/layout/orgChart1"/>
    <dgm:cxn modelId="{93EA07F7-6334-4891-9DBE-369B67783759}" type="presParOf" srcId="{0BFAFDFB-19FE-4E40-9956-B1F070451976}" destId="{4065E36D-4CFF-4127-912F-DF32ABF6EA14}" srcOrd="1" destOrd="0" presId="urn:microsoft.com/office/officeart/2005/8/layout/orgChart1"/>
    <dgm:cxn modelId="{D283B6F7-D7AD-4A4C-8549-FE3980EB8C85}" type="presParOf" srcId="{4065E36D-4CFF-4127-912F-DF32ABF6EA14}" destId="{6D1DDEB4-C134-4E04-A5DA-96048EDD0E4C}" srcOrd="0" destOrd="0" presId="urn:microsoft.com/office/officeart/2005/8/layout/orgChart1"/>
    <dgm:cxn modelId="{BEE88930-D195-4EC3-8604-335CFE64A078}" type="presParOf" srcId="{4065E36D-4CFF-4127-912F-DF32ABF6EA14}" destId="{A5B92948-7DB1-47BF-B02C-444C75639468}" srcOrd="1" destOrd="0" presId="urn:microsoft.com/office/officeart/2005/8/layout/orgChart1"/>
    <dgm:cxn modelId="{C098193B-4A87-4C32-A304-19C5087F1908}" type="presParOf" srcId="{A5B92948-7DB1-47BF-B02C-444C75639468}" destId="{E745130B-D6D8-4627-95F2-AE4E9764DA9B}" srcOrd="0" destOrd="0" presId="urn:microsoft.com/office/officeart/2005/8/layout/orgChart1"/>
    <dgm:cxn modelId="{A532CDF3-A732-4163-A68A-D6658C52AE15}" type="presParOf" srcId="{E745130B-D6D8-4627-95F2-AE4E9764DA9B}" destId="{EC69A921-1DB8-4FFC-B46B-2B3E1018A377}" srcOrd="0" destOrd="0" presId="urn:microsoft.com/office/officeart/2005/8/layout/orgChart1"/>
    <dgm:cxn modelId="{6268FD48-0564-4D5A-9EF5-579D3E824963}" type="presParOf" srcId="{E745130B-D6D8-4627-95F2-AE4E9764DA9B}" destId="{A918AA8D-6BD1-48DF-BB3C-4E07B97DCD39}" srcOrd="1" destOrd="0" presId="urn:microsoft.com/office/officeart/2005/8/layout/orgChart1"/>
    <dgm:cxn modelId="{ACE0E3C1-F194-4836-8FFC-4890E03CD1BB}" type="presParOf" srcId="{A5B92948-7DB1-47BF-B02C-444C75639468}" destId="{02A441DE-1E62-44A8-AE58-6E7B66151164}" srcOrd="1" destOrd="0" presId="urn:microsoft.com/office/officeart/2005/8/layout/orgChart1"/>
    <dgm:cxn modelId="{6BC71717-971A-4769-A996-22DA64AA7C3E}" type="presParOf" srcId="{A5B92948-7DB1-47BF-B02C-444C75639468}" destId="{F3C90873-177C-4A72-953D-9855F9789E1E}" srcOrd="2" destOrd="0" presId="urn:microsoft.com/office/officeart/2005/8/layout/orgChart1"/>
    <dgm:cxn modelId="{678F1D3E-D4F1-4049-BAD0-993D9C78860B}" type="presParOf" srcId="{4065E36D-4CFF-4127-912F-DF32ABF6EA14}" destId="{230CC7EC-5518-421F-9034-11FADF2AB7EC}" srcOrd="2" destOrd="0" presId="urn:microsoft.com/office/officeart/2005/8/layout/orgChart1"/>
    <dgm:cxn modelId="{B04F7DCC-583A-47B6-8E90-58A52AEB5D81}" type="presParOf" srcId="{4065E36D-4CFF-4127-912F-DF32ABF6EA14}" destId="{6CF3C717-6A9B-4CC0-9840-CE3B2E5C63DC}" srcOrd="3" destOrd="0" presId="urn:microsoft.com/office/officeart/2005/8/layout/orgChart1"/>
    <dgm:cxn modelId="{ED666B72-9C17-4E72-88D2-21E4E797E959}" type="presParOf" srcId="{6CF3C717-6A9B-4CC0-9840-CE3B2E5C63DC}" destId="{E006ACF0-5426-4AF7-807B-41DB81F291B6}" srcOrd="0" destOrd="0" presId="urn:microsoft.com/office/officeart/2005/8/layout/orgChart1"/>
    <dgm:cxn modelId="{2B09ECB5-D9ED-419C-B0CE-6B93292A9022}" type="presParOf" srcId="{E006ACF0-5426-4AF7-807B-41DB81F291B6}" destId="{1F67436C-9715-4D5F-872D-29950EE3715D}" srcOrd="0" destOrd="0" presId="urn:microsoft.com/office/officeart/2005/8/layout/orgChart1"/>
    <dgm:cxn modelId="{3AA344EF-CD80-4538-BAA7-F3422918272F}" type="presParOf" srcId="{E006ACF0-5426-4AF7-807B-41DB81F291B6}" destId="{14711514-DEBD-41E3-AB6C-AA5CA9E3FB07}" srcOrd="1" destOrd="0" presId="urn:microsoft.com/office/officeart/2005/8/layout/orgChart1"/>
    <dgm:cxn modelId="{84F6AC8C-B8D2-4C8E-979E-6927D03DBB5E}" type="presParOf" srcId="{6CF3C717-6A9B-4CC0-9840-CE3B2E5C63DC}" destId="{C5D561F8-8431-4D11-B06B-0023CD111DC3}" srcOrd="1" destOrd="0" presId="urn:microsoft.com/office/officeart/2005/8/layout/orgChart1"/>
    <dgm:cxn modelId="{00ED3A58-437B-4577-BC23-B899A7B734AB}" type="presParOf" srcId="{6CF3C717-6A9B-4CC0-9840-CE3B2E5C63DC}" destId="{64533961-67FB-4463-AB79-B0FE5E177591}" srcOrd="2" destOrd="0" presId="urn:microsoft.com/office/officeart/2005/8/layout/orgChart1"/>
    <dgm:cxn modelId="{8D44C284-0C79-4E1B-AC09-205360435BBE}" type="presParOf" srcId="{4065E36D-4CFF-4127-912F-DF32ABF6EA14}" destId="{F633C178-51FC-497D-8DE0-1A8C15D797B2}" srcOrd="4" destOrd="0" presId="urn:microsoft.com/office/officeart/2005/8/layout/orgChart1"/>
    <dgm:cxn modelId="{9B99BCC8-0BBC-49BA-975C-FEB45574A2DC}" type="presParOf" srcId="{4065E36D-4CFF-4127-912F-DF32ABF6EA14}" destId="{75D45003-7BC0-470A-9322-B5E41E831646}" srcOrd="5" destOrd="0" presId="urn:microsoft.com/office/officeart/2005/8/layout/orgChart1"/>
    <dgm:cxn modelId="{18882614-B2E0-4C48-94F1-FDDD40DB5523}" type="presParOf" srcId="{75D45003-7BC0-470A-9322-B5E41E831646}" destId="{47B989DD-7C9D-4F61-ACB9-E24D3B851BD6}" srcOrd="0" destOrd="0" presId="urn:microsoft.com/office/officeart/2005/8/layout/orgChart1"/>
    <dgm:cxn modelId="{753748D0-2734-41AF-AECF-6E343B4FD10C}" type="presParOf" srcId="{47B989DD-7C9D-4F61-ACB9-E24D3B851BD6}" destId="{D316E4B4-078D-4B1D-A4E1-B5E79F72C836}" srcOrd="0" destOrd="0" presId="urn:microsoft.com/office/officeart/2005/8/layout/orgChart1"/>
    <dgm:cxn modelId="{BB8B1B73-A25E-4956-83B2-9FE432E01327}" type="presParOf" srcId="{47B989DD-7C9D-4F61-ACB9-E24D3B851BD6}" destId="{70A9ABC4-A4AC-4BC3-8D01-EFC57308D116}" srcOrd="1" destOrd="0" presId="urn:microsoft.com/office/officeart/2005/8/layout/orgChart1"/>
    <dgm:cxn modelId="{5F5CCD4D-616D-48AF-AF04-DED672059B63}" type="presParOf" srcId="{75D45003-7BC0-470A-9322-B5E41E831646}" destId="{336BE9FA-F200-47D9-AC79-C9184D3DBCBF}" srcOrd="1" destOrd="0" presId="urn:microsoft.com/office/officeart/2005/8/layout/orgChart1"/>
    <dgm:cxn modelId="{22F90C85-23B1-49A5-B9B4-D4803C94B5BF}" type="presParOf" srcId="{75D45003-7BC0-470A-9322-B5E41E831646}" destId="{5ED649F4-D58F-46B4-A7F8-A82EC54C9D7C}" srcOrd="2" destOrd="0" presId="urn:microsoft.com/office/officeart/2005/8/layout/orgChart1"/>
    <dgm:cxn modelId="{450AB566-F71A-43AE-98B8-DD778A3CD0E9}" type="presParOf" srcId="{0BFAFDFB-19FE-4E40-9956-B1F070451976}" destId="{0BB0B074-E62C-4F09-A4FF-D8279809BD46}" srcOrd="2" destOrd="0" presId="urn:microsoft.com/office/officeart/2005/8/layout/orgChart1"/>
    <dgm:cxn modelId="{9B563105-1E2B-4CF7-A33E-B78B9A228352}" type="presParOf" srcId="{0BB0B074-E62C-4F09-A4FF-D8279809BD46}" destId="{C0CECF9E-EA10-4B08-B08C-F0E9CD279A45}" srcOrd="0" destOrd="0" presId="urn:microsoft.com/office/officeart/2005/8/layout/orgChart1"/>
    <dgm:cxn modelId="{E04657AA-2D92-4149-A4FF-D21E0E0F51D5}" type="presParOf" srcId="{0BB0B074-E62C-4F09-A4FF-D8279809BD46}" destId="{788EA58C-763A-41DD-89C8-11120F230017}" srcOrd="1" destOrd="0" presId="urn:microsoft.com/office/officeart/2005/8/layout/orgChart1"/>
    <dgm:cxn modelId="{8E06FBA8-9CB8-408F-9CD6-2FAD8CEF1FE7}" type="presParOf" srcId="{788EA58C-763A-41DD-89C8-11120F230017}" destId="{5D39C846-1161-4A2A-9609-C17D8B87A8CE}" srcOrd="0" destOrd="0" presId="urn:microsoft.com/office/officeart/2005/8/layout/orgChart1"/>
    <dgm:cxn modelId="{8ADF80F8-BF94-4BCB-928C-6B7ECBE2AA07}" type="presParOf" srcId="{5D39C846-1161-4A2A-9609-C17D8B87A8CE}" destId="{2B62C12A-652C-46AC-9291-4789F3CD7F15}" srcOrd="0" destOrd="0" presId="urn:microsoft.com/office/officeart/2005/8/layout/orgChart1"/>
    <dgm:cxn modelId="{B0764885-5884-43D5-89F2-6633A77662F1}" type="presParOf" srcId="{5D39C846-1161-4A2A-9609-C17D8B87A8CE}" destId="{14191FF3-15D3-446A-9CB4-17997511CFBE}" srcOrd="1" destOrd="0" presId="urn:microsoft.com/office/officeart/2005/8/layout/orgChart1"/>
    <dgm:cxn modelId="{8853B498-2875-4556-A68A-D2BAC9C815FA}" type="presParOf" srcId="{788EA58C-763A-41DD-89C8-11120F230017}" destId="{A2930D57-A8F5-4CD3-9202-CC669E386DBC}" srcOrd="1" destOrd="0" presId="urn:microsoft.com/office/officeart/2005/8/layout/orgChart1"/>
    <dgm:cxn modelId="{C49F6D3A-79D7-4E6C-AE66-0808CE7421F8}" type="presParOf" srcId="{788EA58C-763A-41DD-89C8-11120F230017}" destId="{2390929A-9262-43E0-898B-8E0D672233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88E83-A263-4CD4-B1EB-77E3974F786F}">
      <dsp:nvSpPr>
        <dsp:cNvPr id="0" name=""/>
        <dsp:cNvSpPr/>
      </dsp:nvSpPr>
      <dsp:spPr>
        <a:xfrm>
          <a:off x="466132" y="486467"/>
          <a:ext cx="1127672" cy="1127672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D25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移动应用全生命周期</a:t>
          </a:r>
          <a:endParaRPr lang="zh-CN" altLang="en-US" sz="1200" kern="1200" dirty="0">
            <a:solidFill>
              <a:srgbClr val="D25050"/>
            </a:solidFill>
          </a:endParaRPr>
        </a:p>
      </dsp:txBody>
      <dsp:txXfrm>
        <a:off x="631276" y="651611"/>
        <a:ext cx="797384" cy="797384"/>
      </dsp:txXfrm>
    </dsp:sp>
    <dsp:sp modelId="{4E7B73A7-4554-4337-B21B-ED6478A463E7}">
      <dsp:nvSpPr>
        <dsp:cNvPr id="0" name=""/>
        <dsp:cNvSpPr/>
      </dsp:nvSpPr>
      <dsp:spPr>
        <a:xfrm>
          <a:off x="747368" y="151220"/>
          <a:ext cx="565200" cy="359998"/>
        </a:xfrm>
        <a:prstGeom prst="roundRect">
          <a:avLst/>
        </a:prstGeom>
        <a:solidFill>
          <a:srgbClr val="E600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</a:rPr>
            <a:t>开发</a:t>
          </a:r>
        </a:p>
      </dsp:txBody>
      <dsp:txXfrm>
        <a:off x="764942" y="168794"/>
        <a:ext cx="530052" cy="324850"/>
      </dsp:txXfrm>
    </dsp:sp>
    <dsp:sp modelId="{0F6DF7D6-FF4B-402F-B90A-A23C5633F281}">
      <dsp:nvSpPr>
        <dsp:cNvPr id="0" name=""/>
        <dsp:cNvSpPr/>
      </dsp:nvSpPr>
      <dsp:spPr>
        <a:xfrm>
          <a:off x="1445740" y="643611"/>
          <a:ext cx="563836" cy="359998"/>
        </a:xfrm>
        <a:prstGeom prst="roundRect">
          <a:avLst/>
        </a:prstGeom>
        <a:solidFill>
          <a:srgbClr val="E600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</a:rPr>
            <a:t>管理</a:t>
          </a:r>
        </a:p>
      </dsp:txBody>
      <dsp:txXfrm>
        <a:off x="1463314" y="661185"/>
        <a:ext cx="528688" cy="324850"/>
      </dsp:txXfrm>
    </dsp:sp>
    <dsp:sp modelId="{F8869A39-1952-493A-9C29-4CF47EFD7DA3}">
      <dsp:nvSpPr>
        <dsp:cNvPr id="0" name=""/>
        <dsp:cNvSpPr/>
      </dsp:nvSpPr>
      <dsp:spPr>
        <a:xfrm>
          <a:off x="1179246" y="1463795"/>
          <a:ext cx="563836" cy="359998"/>
        </a:xfrm>
        <a:prstGeom prst="roundRect">
          <a:avLst/>
        </a:prstGeom>
        <a:solidFill>
          <a:srgbClr val="E600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</a:rPr>
            <a:t>安全</a:t>
          </a:r>
        </a:p>
      </dsp:txBody>
      <dsp:txXfrm>
        <a:off x="1196820" y="1481369"/>
        <a:ext cx="528688" cy="324850"/>
      </dsp:txXfrm>
    </dsp:sp>
    <dsp:sp modelId="{9724D59B-8273-46F2-B9CF-01B5131EFA02}">
      <dsp:nvSpPr>
        <dsp:cNvPr id="0" name=""/>
        <dsp:cNvSpPr/>
      </dsp:nvSpPr>
      <dsp:spPr>
        <a:xfrm>
          <a:off x="316172" y="1463795"/>
          <a:ext cx="565200" cy="359998"/>
        </a:xfrm>
        <a:prstGeom prst="roundRect">
          <a:avLst/>
        </a:prstGeom>
        <a:solidFill>
          <a:srgbClr val="E600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</a:rPr>
            <a:t>统计</a:t>
          </a:r>
        </a:p>
      </dsp:txBody>
      <dsp:txXfrm>
        <a:off x="333746" y="1481369"/>
        <a:ext cx="530052" cy="324850"/>
      </dsp:txXfrm>
    </dsp:sp>
    <dsp:sp modelId="{197B40CB-A635-48FE-9269-C8390CD49858}">
      <dsp:nvSpPr>
        <dsp:cNvPr id="0" name=""/>
        <dsp:cNvSpPr/>
      </dsp:nvSpPr>
      <dsp:spPr>
        <a:xfrm>
          <a:off x="50360" y="643611"/>
          <a:ext cx="563836" cy="359998"/>
        </a:xfrm>
        <a:prstGeom prst="roundRect">
          <a:avLst/>
        </a:prstGeom>
        <a:solidFill>
          <a:srgbClr val="E600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</a:rPr>
            <a:t>监控</a:t>
          </a:r>
        </a:p>
      </dsp:txBody>
      <dsp:txXfrm>
        <a:off x="67934" y="661185"/>
        <a:ext cx="528688" cy="324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27910-2BE9-4B6E-A886-21786BF61C76}">
      <dsp:nvSpPr>
        <dsp:cNvPr id="0" name=""/>
        <dsp:cNvSpPr/>
      </dsp:nvSpPr>
      <dsp:spPr>
        <a:xfrm>
          <a:off x="673406" y="0"/>
          <a:ext cx="3176750" cy="3176750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3FDB6-9A4D-488E-9433-DE1104CF9F98}">
      <dsp:nvSpPr>
        <dsp:cNvPr id="0" name=""/>
        <dsp:cNvSpPr/>
      </dsp:nvSpPr>
      <dsp:spPr>
        <a:xfrm>
          <a:off x="2261781" y="317985"/>
          <a:ext cx="2064887" cy="4516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恶意软件：间谍软件、木马、病毒、蠕虫</a:t>
          </a:r>
          <a:endParaRPr lang="zh-CN" altLang="en-US" sz="1400" kern="1200" dirty="0"/>
        </a:p>
      </dsp:txBody>
      <dsp:txXfrm>
        <a:off x="2283831" y="340035"/>
        <a:ext cx="2020787" cy="407594"/>
      </dsp:txXfrm>
    </dsp:sp>
    <dsp:sp modelId="{C11017A6-75CB-48EA-AF78-0870AB970717}">
      <dsp:nvSpPr>
        <dsp:cNvPr id="0" name=""/>
        <dsp:cNvSpPr/>
      </dsp:nvSpPr>
      <dsp:spPr>
        <a:xfrm>
          <a:off x="2261781" y="826141"/>
          <a:ext cx="2064887" cy="4516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设备丢失或失窃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283831" y="848191"/>
        <a:ext cx="2020787" cy="407594"/>
      </dsp:txXfrm>
    </dsp:sp>
    <dsp:sp modelId="{1E8B36C8-EAE9-41EB-AFC9-B986C132DF45}">
      <dsp:nvSpPr>
        <dsp:cNvPr id="0" name=""/>
        <dsp:cNvSpPr/>
      </dsp:nvSpPr>
      <dsp:spPr>
        <a:xfrm>
          <a:off x="2261781" y="1334297"/>
          <a:ext cx="2064887" cy="4516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数据通信被窃取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283831" y="1356347"/>
        <a:ext cx="2020787" cy="407594"/>
      </dsp:txXfrm>
    </dsp:sp>
    <dsp:sp modelId="{C2741E10-A694-4A4F-BA1C-1F10A00865F6}">
      <dsp:nvSpPr>
        <dsp:cNvPr id="0" name=""/>
        <dsp:cNvSpPr/>
      </dsp:nvSpPr>
      <dsp:spPr>
        <a:xfrm>
          <a:off x="2261781" y="1842452"/>
          <a:ext cx="2064887" cy="4516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移动设备不当使用：个人娱乐、兼职</a:t>
          </a:r>
          <a:r>
            <a:rPr lang="en-US" altLang="zh-CN" sz="1400" kern="1200" dirty="0">
              <a:latin typeface="+mn-ea"/>
              <a:ea typeface="+mn-ea"/>
            </a:rPr>
            <a:t>……</a:t>
          </a:r>
        </a:p>
      </dsp:txBody>
      <dsp:txXfrm>
        <a:off x="2283831" y="1864502"/>
        <a:ext cx="2020787" cy="407594"/>
      </dsp:txXfrm>
    </dsp:sp>
    <dsp:sp modelId="{E2014D4B-92D7-43E5-BC08-86CD2DE98511}">
      <dsp:nvSpPr>
        <dsp:cNvPr id="0" name=""/>
        <dsp:cNvSpPr/>
      </dsp:nvSpPr>
      <dsp:spPr>
        <a:xfrm>
          <a:off x="2261781" y="2350608"/>
          <a:ext cx="2064887" cy="4516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直接攻击移动应用服务器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283831" y="2372658"/>
        <a:ext cx="2020787" cy="407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10F8B-8513-4188-9BFA-01777AF406AE}">
      <dsp:nvSpPr>
        <dsp:cNvPr id="0" name=""/>
        <dsp:cNvSpPr/>
      </dsp:nvSpPr>
      <dsp:spPr>
        <a:xfrm>
          <a:off x="2672486" y="2518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  <a:ea typeface="+mn-ea"/>
            </a:rPr>
            <a:t>M1</a:t>
          </a:r>
          <a:r>
            <a:rPr lang="zh-CN" altLang="en-US" sz="1400" kern="1200" dirty="0">
              <a:latin typeface="+mn-ea"/>
              <a:ea typeface="+mn-ea"/>
            </a:rPr>
            <a:t>：不安全的数据存储</a:t>
          </a:r>
          <a:endParaRPr lang="zh-CN" altLang="en-US" sz="1400" kern="1200" dirty="0"/>
        </a:p>
      </dsp:txBody>
      <dsp:txXfrm>
        <a:off x="2692439" y="22471"/>
        <a:ext cx="2966641" cy="368831"/>
      </dsp:txXfrm>
    </dsp:sp>
    <dsp:sp modelId="{50DBFB19-2F4E-4A16-8E88-6F02BF06F5B3}">
      <dsp:nvSpPr>
        <dsp:cNvPr id="0" name=""/>
        <dsp:cNvSpPr/>
      </dsp:nvSpPr>
      <dsp:spPr>
        <a:xfrm>
          <a:off x="2672486" y="431693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M2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弱服务器端控制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451646"/>
        <a:ext cx="2966641" cy="368831"/>
      </dsp:txXfrm>
    </dsp:sp>
    <dsp:sp modelId="{886BA85C-0B35-4E76-A5FC-F929276B0785}">
      <dsp:nvSpPr>
        <dsp:cNvPr id="0" name=""/>
        <dsp:cNvSpPr/>
      </dsp:nvSpPr>
      <dsp:spPr>
        <a:xfrm>
          <a:off x="2672486" y="860867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M3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不足的传输层保护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880820"/>
        <a:ext cx="2966641" cy="368831"/>
      </dsp:txXfrm>
    </dsp:sp>
    <dsp:sp modelId="{D994B03C-DE63-4133-B4B9-41BA6E5D05C9}">
      <dsp:nvSpPr>
        <dsp:cNvPr id="0" name=""/>
        <dsp:cNvSpPr/>
      </dsp:nvSpPr>
      <dsp:spPr>
        <a:xfrm>
          <a:off x="2672486" y="1290041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M4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客户端注入攻击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1309994"/>
        <a:ext cx="2966641" cy="368831"/>
      </dsp:txXfrm>
    </dsp:sp>
    <dsp:sp modelId="{0C653203-5CD0-41EF-A5F1-F88812AC9BAC}">
      <dsp:nvSpPr>
        <dsp:cNvPr id="0" name=""/>
        <dsp:cNvSpPr/>
      </dsp:nvSpPr>
      <dsp:spPr>
        <a:xfrm>
          <a:off x="2672486" y="1719216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M5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缺乏有效的身份验证和授权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1739169"/>
        <a:ext cx="2966641" cy="368831"/>
      </dsp:txXfrm>
    </dsp:sp>
    <dsp:sp modelId="{9D450988-E75F-47EB-955B-FECFE51C3475}">
      <dsp:nvSpPr>
        <dsp:cNvPr id="0" name=""/>
        <dsp:cNvSpPr/>
      </dsp:nvSpPr>
      <dsp:spPr>
        <a:xfrm>
          <a:off x="2672486" y="2148390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M6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不当的会话处理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2168343"/>
        <a:ext cx="2966641" cy="368831"/>
      </dsp:txXfrm>
    </dsp:sp>
    <dsp:sp modelId="{A05DF142-E158-438D-AD4D-F3F85777E586}">
      <dsp:nvSpPr>
        <dsp:cNvPr id="0" name=""/>
        <dsp:cNvSpPr/>
      </dsp:nvSpPr>
      <dsp:spPr>
        <a:xfrm>
          <a:off x="2672486" y="2577564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M7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由不可信输入做出的安全决议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2597517"/>
        <a:ext cx="2966641" cy="368831"/>
      </dsp:txXfrm>
    </dsp:sp>
    <dsp:sp modelId="{33BB1F3C-B5A5-45F0-B9B6-9A71400D24FE}">
      <dsp:nvSpPr>
        <dsp:cNvPr id="0" name=""/>
        <dsp:cNvSpPr/>
      </dsp:nvSpPr>
      <dsp:spPr>
        <a:xfrm>
          <a:off x="2672486" y="3006739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M8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旁路信息泄露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3026692"/>
        <a:ext cx="2966641" cy="368831"/>
      </dsp:txXfrm>
    </dsp:sp>
    <dsp:sp modelId="{A0F51B15-473D-400D-8F47-9D1312D7A011}">
      <dsp:nvSpPr>
        <dsp:cNvPr id="0" name=""/>
        <dsp:cNvSpPr/>
      </dsp:nvSpPr>
      <dsp:spPr>
        <a:xfrm>
          <a:off x="2672486" y="3435913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M9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被破解的密码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3455866"/>
        <a:ext cx="2966641" cy="368831"/>
      </dsp:txXfrm>
    </dsp:sp>
    <dsp:sp modelId="{DA5A04AD-6E24-4EE0-86D0-C75CDEC867EC}">
      <dsp:nvSpPr>
        <dsp:cNvPr id="0" name=""/>
        <dsp:cNvSpPr/>
      </dsp:nvSpPr>
      <dsp:spPr>
        <a:xfrm>
          <a:off x="2672486" y="3865087"/>
          <a:ext cx="3006547" cy="408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+mn-ea"/>
            </a:rPr>
            <a:t>M10</a:t>
          </a:r>
          <a:r>
            <a:rPr lang="zh-CN" altLang="en-US" sz="1400" kern="1200" dirty="0">
              <a:latin typeface="+mn-ea"/>
            </a:rPr>
            <a:t>：</a:t>
          </a:r>
          <a:r>
            <a:rPr lang="zh-CN" altLang="en-US" sz="1400" kern="1200" dirty="0">
              <a:latin typeface="+mn-ea"/>
              <a:ea typeface="+mn-ea"/>
            </a:rPr>
            <a:t>敏感信息泄露</a:t>
          </a:r>
          <a:endParaRPr lang="en-US" altLang="zh-CN" sz="1400" kern="1200" dirty="0">
            <a:latin typeface="+mn-ea"/>
            <a:ea typeface="+mn-ea"/>
          </a:endParaRPr>
        </a:p>
      </dsp:txBody>
      <dsp:txXfrm>
        <a:off x="2692439" y="3885040"/>
        <a:ext cx="2966641" cy="368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ECF9E-EA10-4B08-B08C-F0E9CD279A45}">
      <dsp:nvSpPr>
        <dsp:cNvPr id="0" name=""/>
        <dsp:cNvSpPr/>
      </dsp:nvSpPr>
      <dsp:spPr>
        <a:xfrm>
          <a:off x="1641866" y="367195"/>
          <a:ext cx="91440" cy="336871"/>
        </a:xfrm>
        <a:custGeom>
          <a:avLst/>
          <a:gdLst/>
          <a:ahLst/>
          <a:cxnLst/>
          <a:rect l="0" t="0" r="0" b="0"/>
          <a:pathLst>
            <a:path>
              <a:moveTo>
                <a:pt x="122614" y="0"/>
              </a:moveTo>
              <a:lnTo>
                <a:pt x="122614" y="336871"/>
              </a:lnTo>
              <a:lnTo>
                <a:pt x="45720" y="3368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3C178-51FC-497D-8DE0-1A8C15D797B2}">
      <dsp:nvSpPr>
        <dsp:cNvPr id="0" name=""/>
        <dsp:cNvSpPr/>
      </dsp:nvSpPr>
      <dsp:spPr>
        <a:xfrm>
          <a:off x="1764481" y="367195"/>
          <a:ext cx="886117" cy="673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847"/>
              </a:lnTo>
              <a:lnTo>
                <a:pt x="886117" y="596847"/>
              </a:lnTo>
              <a:lnTo>
                <a:pt x="886117" y="6737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CC7EC-5518-421F-9034-11FADF2AB7EC}">
      <dsp:nvSpPr>
        <dsp:cNvPr id="0" name=""/>
        <dsp:cNvSpPr/>
      </dsp:nvSpPr>
      <dsp:spPr>
        <a:xfrm>
          <a:off x="1718760" y="367195"/>
          <a:ext cx="91440" cy="673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37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DDEB4-C134-4E04-A5DA-96048EDD0E4C}">
      <dsp:nvSpPr>
        <dsp:cNvPr id="0" name=""/>
        <dsp:cNvSpPr/>
      </dsp:nvSpPr>
      <dsp:spPr>
        <a:xfrm>
          <a:off x="878363" y="367195"/>
          <a:ext cx="886117" cy="673742"/>
        </a:xfrm>
        <a:custGeom>
          <a:avLst/>
          <a:gdLst/>
          <a:ahLst/>
          <a:cxnLst/>
          <a:rect l="0" t="0" r="0" b="0"/>
          <a:pathLst>
            <a:path>
              <a:moveTo>
                <a:pt x="886117" y="0"/>
              </a:moveTo>
              <a:lnTo>
                <a:pt x="886117" y="596847"/>
              </a:lnTo>
              <a:lnTo>
                <a:pt x="0" y="596847"/>
              </a:lnTo>
              <a:lnTo>
                <a:pt x="0" y="6737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CEC51-AB76-421F-B7D6-355B098990B0}">
      <dsp:nvSpPr>
        <dsp:cNvPr id="0" name=""/>
        <dsp:cNvSpPr/>
      </dsp:nvSpPr>
      <dsp:spPr>
        <a:xfrm>
          <a:off x="1398316" y="1031"/>
          <a:ext cx="732328" cy="366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 </a:t>
          </a:r>
          <a:endParaRPr lang="zh-CN" altLang="en-US" sz="2100" kern="1200" dirty="0"/>
        </a:p>
      </dsp:txBody>
      <dsp:txXfrm>
        <a:off x="1398316" y="1031"/>
        <a:ext cx="732328" cy="366164"/>
      </dsp:txXfrm>
    </dsp:sp>
    <dsp:sp modelId="{EC69A921-1DB8-4FFC-B46B-2B3E1018A377}">
      <dsp:nvSpPr>
        <dsp:cNvPr id="0" name=""/>
        <dsp:cNvSpPr/>
      </dsp:nvSpPr>
      <dsp:spPr>
        <a:xfrm>
          <a:off x="512199" y="1040938"/>
          <a:ext cx="732328" cy="3661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 </a:t>
          </a:r>
          <a:endParaRPr lang="zh-CN" altLang="en-US" sz="2100" kern="1200" dirty="0"/>
        </a:p>
      </dsp:txBody>
      <dsp:txXfrm>
        <a:off x="512199" y="1040938"/>
        <a:ext cx="732328" cy="366164"/>
      </dsp:txXfrm>
    </dsp:sp>
    <dsp:sp modelId="{1F67436C-9715-4D5F-872D-29950EE3715D}">
      <dsp:nvSpPr>
        <dsp:cNvPr id="0" name=""/>
        <dsp:cNvSpPr/>
      </dsp:nvSpPr>
      <dsp:spPr>
        <a:xfrm>
          <a:off x="1398316" y="1040938"/>
          <a:ext cx="732328" cy="3661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 </a:t>
          </a:r>
          <a:endParaRPr lang="zh-CN" altLang="en-US" sz="2100" kern="1200" dirty="0"/>
        </a:p>
      </dsp:txBody>
      <dsp:txXfrm>
        <a:off x="1398316" y="1040938"/>
        <a:ext cx="732328" cy="366164"/>
      </dsp:txXfrm>
    </dsp:sp>
    <dsp:sp modelId="{D316E4B4-078D-4B1D-A4E1-B5E79F72C836}">
      <dsp:nvSpPr>
        <dsp:cNvPr id="0" name=""/>
        <dsp:cNvSpPr/>
      </dsp:nvSpPr>
      <dsp:spPr>
        <a:xfrm>
          <a:off x="2284434" y="1040938"/>
          <a:ext cx="732328" cy="3661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 </a:t>
          </a:r>
          <a:endParaRPr lang="zh-CN" altLang="en-US" sz="2100" kern="1200" dirty="0"/>
        </a:p>
      </dsp:txBody>
      <dsp:txXfrm>
        <a:off x="2284434" y="1040938"/>
        <a:ext cx="732328" cy="366164"/>
      </dsp:txXfrm>
    </dsp:sp>
    <dsp:sp modelId="{2B62C12A-652C-46AC-9291-4789F3CD7F15}">
      <dsp:nvSpPr>
        <dsp:cNvPr id="0" name=""/>
        <dsp:cNvSpPr/>
      </dsp:nvSpPr>
      <dsp:spPr>
        <a:xfrm>
          <a:off x="955257" y="520984"/>
          <a:ext cx="732328" cy="3661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 </a:t>
          </a:r>
          <a:endParaRPr lang="zh-CN" altLang="en-US" sz="2100" kern="1200" dirty="0"/>
        </a:p>
      </dsp:txBody>
      <dsp:txXfrm>
        <a:off x="955257" y="520984"/>
        <a:ext cx="732328" cy="366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B20C0-BA55-461D-A428-41DF375E6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8E0F16-0CA3-4995-9871-6843850D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C6A7E-7564-4790-9D80-124EA807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4A9ED-5E5A-4FB0-8A45-6B902948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A1C7E5-B1A6-461F-8A7B-C05E7082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87A83-07EC-4551-A830-EC2D1629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40D003-31D1-4F79-A6C6-29CA2CA5E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9B6D0-A144-4C1E-8E53-7B468D4B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54A8D-F15B-4967-94DD-928536D9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F0B5B0-5351-43E4-B59B-7CC7999F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93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F965CC-7A69-4634-94C0-3173B818C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92D8D7-CE4F-4932-B720-D1110A32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30B606-0291-49F8-9222-87BE3707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A0267-F1F5-4CBD-9A1A-F9B069FB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27E5F-456F-4C59-BA0F-04E8B967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261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PROWISDOM\2017年\20170122 【用友】PPT模板\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565" y="281671"/>
            <a:ext cx="672075" cy="4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182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工作\2017\用友\集团\8.31新PPTvi\封面封底\内页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91819" y="30527"/>
            <a:ext cx="10972800" cy="672075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98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4480F-DC38-4A61-811F-2104D48F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C3385-C1BA-4AE1-9FC1-67E701171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BC4F3-0569-4489-8912-59101A5E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6849EB-C3B1-4CC3-91BC-01D820CC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86E41-D1C4-4411-8313-E35247AD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3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13E57-6F9D-493C-AE85-4A50A0E9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0F484-C783-4689-A3FE-1814E6B98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2170E-E339-43AE-9178-9311EC1C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41F47-CFB7-47E5-A75C-B7F6851C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4CE82-A88C-4D0D-B093-92A98838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457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04CD2-AA99-4BE6-90BE-7171FB7C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7885F-85DD-4041-8172-D16C77E1A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19D9E5-9DE9-4222-87FA-734DDE857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E530F3-B94B-4AB0-96F4-470A03E2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0A1D3C-2B65-4986-AB57-C41B4D9A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57F123-A989-4BED-B20D-61F05630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2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B01A0-BDC8-4598-B443-54E21824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60CD7C-0853-4550-81A1-E527D6BEE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E3885D-6C91-40ED-9497-32421870F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F72567-01C9-4970-8345-ACA900B67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0A5F28-1173-4829-A51A-0A2552589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E55BAD-6683-4974-B0F6-750C77DA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C62A61-97D3-4684-AD37-FEA01FAD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E81CB3-08EE-4555-A777-41D94A2B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0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04610-60C1-4658-B1E6-AA6AA3AF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F08444-0DD8-40C1-8FCF-2B77B8FE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E4FEF1-5C5C-4EEB-9538-BC6A4438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A8735C-5B08-4FF2-9E89-1F0D370E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5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A63F73-E91D-45E3-A74D-FEB48EF4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5E0D06-7E9C-4F7B-A69B-29225F16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7DAF43-8F0D-4F7F-9E31-AD923BBC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2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2B018-A479-4C48-BA94-956355DB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932F5-6A27-44EA-9F86-0C1714488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8961AF-D683-43B1-9288-1E3270B99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EBC97-C144-400F-8D95-E566F214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2FAB6C-3A12-4EB9-8249-F4E0DEDD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BDE93F-5330-4E55-851A-64C79BF7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64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D8A2E-F7E9-4E12-BBFB-021FBCB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E7A2C1-00A1-40BE-8A76-11B3EF5EC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34B4B-C24D-454E-A3B4-34D16E2F0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871003-19D3-4D3A-BA5D-98E0594D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5A0C13-9EF7-42B8-8561-FDE62D5F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8F5CE-AD59-4FCC-9AA4-C818E2BC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04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F5BBCB-B361-43DA-9F23-EC2113B9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505F1-F29D-4561-895E-71053EFCB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0EF44-B0C3-440C-9351-46E6DFE3A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E2072-2888-41B9-A207-E7AF5E9CFD87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FEE8D-780B-4BF2-A23A-2A4C33E95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8ED7B5-918C-485A-AEBF-DC345D711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D51F-27C6-48CE-912A-63598DE72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2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56.png"/><Relationship Id="rId5" Type="http://schemas.openxmlformats.org/officeDocument/2006/relationships/diagramData" Target="../diagrams/data4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microsoft.com/office/2007/relationships/diagramDrawing" Target="../diagrams/drawing4.xml"/><Relationship Id="rId1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2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diagramData" Target="../diagrams/data1.xml"/><Relationship Id="rId5" Type="http://schemas.openxmlformats.org/officeDocument/2006/relationships/image" Target="../media/image14.png"/><Relationship Id="rId15" Type="http://schemas.microsoft.com/office/2007/relationships/diagramDrawing" Target="../diagrams/drawing1.xml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工作\2017\用友\集团\李凯8.31新PPTvi\封面封底\方案2\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74735" y="3924423"/>
            <a:ext cx="2646878" cy="7875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技术培训部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6625" y="2148747"/>
            <a:ext cx="3858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移动平台介绍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8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工作\2017\用友\集团\8.31新PPTvi\封面封底\目录页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9936" y="395033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企业移动管理平台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936" y="3121225"/>
            <a:ext cx="5513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移动应用中间件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937" y="229211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79434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门户开发框架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7" y="1463014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产品功能介绍</a:t>
            </a:r>
          </a:p>
        </p:txBody>
      </p:sp>
      <p:pic>
        <p:nvPicPr>
          <p:cNvPr id="21507" name="Picture 3" descr="C:\Users\win7.5\Desktop\红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4" y="2397180"/>
            <a:ext cx="569383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15680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32416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070781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899885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5DB51FB-2366-43EA-B22D-8222F6C89B84}"/>
              </a:ext>
            </a:extLst>
          </p:cNvPr>
          <p:cNvSpPr txBox="1"/>
          <p:nvPr/>
        </p:nvSpPr>
        <p:spPr>
          <a:xfrm>
            <a:off x="5519936" y="5608538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典型案例分享</a:t>
            </a:r>
          </a:p>
        </p:txBody>
      </p:sp>
      <p:pic>
        <p:nvPicPr>
          <p:cNvPr id="20" name="Picture 4" descr="C:\Users\win7.5\Desktop\灰.png">
            <a:extLst>
              <a:ext uri="{FF2B5EF4-FFF2-40B4-BE49-F238E27FC236}">
                <a16:creationId xmlns:a16="http://schemas.microsoft.com/office/drawing/2014/main" id="{03DCE2F1-07E9-4D6D-A567-EE7F4FAA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5728989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0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移动开发平台</a:t>
            </a:r>
          </a:p>
        </p:txBody>
      </p:sp>
      <p:sp>
        <p:nvSpPr>
          <p:cNvPr id="33" name="圆角矩形 2">
            <a:extLst>
              <a:ext uri="{FF2B5EF4-FFF2-40B4-BE49-F238E27FC236}">
                <a16:creationId xmlns:a16="http://schemas.microsoft.com/office/drawing/2014/main" id="{034C86A6-D256-49AF-A6B1-7EADDC35F4EF}"/>
              </a:ext>
            </a:extLst>
          </p:cNvPr>
          <p:cNvSpPr/>
          <p:nvPr/>
        </p:nvSpPr>
        <p:spPr>
          <a:xfrm>
            <a:off x="468117" y="4197850"/>
            <a:ext cx="2867750" cy="1761153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139">
            <a:extLst>
              <a:ext uri="{FF2B5EF4-FFF2-40B4-BE49-F238E27FC236}">
                <a16:creationId xmlns:a16="http://schemas.microsoft.com/office/drawing/2014/main" id="{EC845926-07D3-44FE-B46C-179E8322DC02}"/>
              </a:ext>
            </a:extLst>
          </p:cNvPr>
          <p:cNvGrpSpPr/>
          <p:nvPr/>
        </p:nvGrpSpPr>
        <p:grpSpPr>
          <a:xfrm>
            <a:off x="8972108" y="4068506"/>
            <a:ext cx="2618880" cy="2013944"/>
            <a:chOff x="6183472" y="3338708"/>
            <a:chExt cx="2160240" cy="2013944"/>
          </a:xfrm>
        </p:grpSpPr>
        <p:sp>
          <p:nvSpPr>
            <p:cNvPr id="35" name="圆角矩形 4">
              <a:extLst>
                <a:ext uri="{FF2B5EF4-FFF2-40B4-BE49-F238E27FC236}">
                  <a16:creationId xmlns:a16="http://schemas.microsoft.com/office/drawing/2014/main" id="{F096C618-488B-465C-8C6E-FA7E4F555208}"/>
                </a:ext>
              </a:extLst>
            </p:cNvPr>
            <p:cNvSpPr/>
            <p:nvPr/>
          </p:nvSpPr>
          <p:spPr>
            <a:xfrm>
              <a:off x="6183472" y="3338708"/>
              <a:ext cx="2160240" cy="2013944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98">
              <a:extLst>
                <a:ext uri="{FF2B5EF4-FFF2-40B4-BE49-F238E27FC236}">
                  <a16:creationId xmlns:a16="http://schemas.microsoft.com/office/drawing/2014/main" id="{3799FA32-9BD4-40C8-AE5B-934E8BF58403}"/>
                </a:ext>
              </a:extLst>
            </p:cNvPr>
            <p:cNvGrpSpPr/>
            <p:nvPr/>
          </p:nvGrpSpPr>
          <p:grpSpPr>
            <a:xfrm>
              <a:off x="7365421" y="3548217"/>
              <a:ext cx="815630" cy="793524"/>
              <a:chOff x="6129463" y="3496223"/>
              <a:chExt cx="1422788" cy="1365967"/>
            </a:xfrm>
          </p:grpSpPr>
          <p:grpSp>
            <p:nvGrpSpPr>
              <p:cNvPr id="50" name="组合 99">
                <a:extLst>
                  <a:ext uri="{FF2B5EF4-FFF2-40B4-BE49-F238E27FC236}">
                    <a16:creationId xmlns:a16="http://schemas.microsoft.com/office/drawing/2014/main" id="{9D9A4C71-0F3A-4147-8676-14D40A1A3849}"/>
                  </a:ext>
                </a:extLst>
              </p:cNvPr>
              <p:cNvGrpSpPr/>
              <p:nvPr/>
            </p:nvGrpSpPr>
            <p:grpSpPr>
              <a:xfrm>
                <a:off x="6129463" y="3496223"/>
                <a:ext cx="1422788" cy="1365967"/>
                <a:chOff x="4804584" y="1205703"/>
                <a:chExt cx="1422788" cy="1365967"/>
              </a:xfrm>
            </p:grpSpPr>
            <p:sp>
              <p:nvSpPr>
                <p:cNvPr id="55" name="Rectangle 30">
                  <a:extLst>
                    <a:ext uri="{FF2B5EF4-FFF2-40B4-BE49-F238E27FC236}">
                      <a16:creationId xmlns:a16="http://schemas.microsoft.com/office/drawing/2014/main" id="{F6EBF9B0-0DAC-43D8-961B-32F7B2959106}"/>
                    </a:ext>
                  </a:extLst>
                </p:cNvPr>
                <p:cNvSpPr/>
                <p:nvPr/>
              </p:nvSpPr>
              <p:spPr bwMode="auto">
                <a:xfrm>
                  <a:off x="4804584" y="1205703"/>
                  <a:ext cx="1422788" cy="132948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182880" tIns="91440" rIns="91436" bIns="18288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defTabSz="68565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6951B15D-6E4C-4FD3-9905-202ECD9DBCAD}"/>
                    </a:ext>
                  </a:extLst>
                </p:cNvPr>
                <p:cNvSpPr/>
                <p:nvPr/>
              </p:nvSpPr>
              <p:spPr>
                <a:xfrm>
                  <a:off x="5072301" y="2121336"/>
                  <a:ext cx="912149" cy="4503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Build</a:t>
                  </a:r>
                </a:p>
              </p:txBody>
            </p:sp>
          </p:grpSp>
          <p:grpSp>
            <p:nvGrpSpPr>
              <p:cNvPr id="51" name="Group 44">
                <a:extLst>
                  <a:ext uri="{FF2B5EF4-FFF2-40B4-BE49-F238E27FC236}">
                    <a16:creationId xmlns:a16="http://schemas.microsoft.com/office/drawing/2014/main" id="{441FB17F-E98B-419F-A357-5D403349BD11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black">
              <a:xfrm>
                <a:off x="6372200" y="3645024"/>
                <a:ext cx="961491" cy="747856"/>
                <a:chOff x="5184775" y="225425"/>
                <a:chExt cx="1500188" cy="1220788"/>
              </a:xfrm>
              <a:solidFill>
                <a:srgbClr val="FFFFFF"/>
              </a:solidFill>
            </p:grpSpPr>
            <p:sp>
              <p:nvSpPr>
                <p:cNvPr id="52" name="Freeform 86">
                  <a:extLst>
                    <a:ext uri="{FF2B5EF4-FFF2-40B4-BE49-F238E27FC236}">
                      <a16:creationId xmlns:a16="http://schemas.microsoft.com/office/drawing/2014/main" id="{573D1536-87C6-4A4C-BB62-AA90AF882F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black">
                <a:xfrm>
                  <a:off x="5184775" y="344488"/>
                  <a:ext cx="1095375" cy="1101725"/>
                </a:xfrm>
                <a:custGeom>
                  <a:avLst/>
                  <a:gdLst>
                    <a:gd name="T0" fmla="*/ 287 w 292"/>
                    <a:gd name="T1" fmla="*/ 113 h 294"/>
                    <a:gd name="T2" fmla="*/ 239 w 292"/>
                    <a:gd name="T3" fmla="*/ 105 h 294"/>
                    <a:gd name="T4" fmla="*/ 252 w 292"/>
                    <a:gd name="T5" fmla="*/ 58 h 294"/>
                    <a:gd name="T6" fmla="*/ 229 w 292"/>
                    <a:gd name="T7" fmla="*/ 32 h 294"/>
                    <a:gd name="T8" fmla="*/ 187 w 292"/>
                    <a:gd name="T9" fmla="*/ 57 h 294"/>
                    <a:gd name="T10" fmla="*/ 167 w 292"/>
                    <a:gd name="T11" fmla="*/ 6 h 294"/>
                    <a:gd name="T12" fmla="*/ 132 w 292"/>
                    <a:gd name="T13" fmla="*/ 0 h 294"/>
                    <a:gd name="T14" fmla="*/ 115 w 292"/>
                    <a:gd name="T15" fmla="*/ 53 h 294"/>
                    <a:gd name="T16" fmla="*/ 72 w 292"/>
                    <a:gd name="T17" fmla="*/ 31 h 294"/>
                    <a:gd name="T18" fmla="*/ 42 w 292"/>
                    <a:gd name="T19" fmla="*/ 49 h 294"/>
                    <a:gd name="T20" fmla="*/ 59 w 292"/>
                    <a:gd name="T21" fmla="*/ 95 h 294"/>
                    <a:gd name="T22" fmla="*/ 12 w 292"/>
                    <a:gd name="T23" fmla="*/ 107 h 294"/>
                    <a:gd name="T24" fmla="*/ 0 w 292"/>
                    <a:gd name="T25" fmla="*/ 140 h 294"/>
                    <a:gd name="T26" fmla="*/ 43 w 292"/>
                    <a:gd name="T27" fmla="*/ 164 h 294"/>
                    <a:gd name="T28" fmla="*/ 14 w 292"/>
                    <a:gd name="T29" fmla="*/ 204 h 294"/>
                    <a:gd name="T30" fmla="*/ 27 w 292"/>
                    <a:gd name="T31" fmla="*/ 237 h 294"/>
                    <a:gd name="T32" fmla="*/ 75 w 292"/>
                    <a:gd name="T33" fmla="*/ 227 h 294"/>
                    <a:gd name="T34" fmla="*/ 79 w 292"/>
                    <a:gd name="T35" fmla="*/ 276 h 294"/>
                    <a:gd name="T36" fmla="*/ 109 w 292"/>
                    <a:gd name="T37" fmla="*/ 293 h 294"/>
                    <a:gd name="T38" fmla="*/ 140 w 292"/>
                    <a:gd name="T39" fmla="*/ 255 h 294"/>
                    <a:gd name="T40" fmla="*/ 152 w 292"/>
                    <a:gd name="T41" fmla="*/ 255 h 294"/>
                    <a:gd name="T42" fmla="*/ 183 w 292"/>
                    <a:gd name="T43" fmla="*/ 293 h 294"/>
                    <a:gd name="T44" fmla="*/ 213 w 292"/>
                    <a:gd name="T45" fmla="*/ 276 h 294"/>
                    <a:gd name="T46" fmla="*/ 217 w 292"/>
                    <a:gd name="T47" fmla="*/ 227 h 294"/>
                    <a:gd name="T48" fmla="*/ 265 w 292"/>
                    <a:gd name="T49" fmla="*/ 237 h 294"/>
                    <a:gd name="T50" fmla="*/ 278 w 292"/>
                    <a:gd name="T51" fmla="*/ 204 h 294"/>
                    <a:gd name="T52" fmla="*/ 249 w 292"/>
                    <a:gd name="T53" fmla="*/ 164 h 294"/>
                    <a:gd name="T54" fmla="*/ 292 w 292"/>
                    <a:gd name="T55" fmla="*/ 140 h 294"/>
                    <a:gd name="T56" fmla="*/ 187 w 292"/>
                    <a:gd name="T57" fmla="*/ 193 h 294"/>
                    <a:gd name="T58" fmla="*/ 105 w 292"/>
                    <a:gd name="T59" fmla="*/ 193 h 294"/>
                    <a:gd name="T60" fmla="*/ 105 w 292"/>
                    <a:gd name="T61" fmla="*/ 111 h 294"/>
                    <a:gd name="T62" fmla="*/ 187 w 292"/>
                    <a:gd name="T63" fmla="*/ 11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92" h="294">
                      <a:moveTo>
                        <a:pt x="292" y="140"/>
                      </a:moveTo>
                      <a:cubicBezTo>
                        <a:pt x="287" y="113"/>
                        <a:pt x="287" y="113"/>
                        <a:pt x="287" y="113"/>
                      </a:cubicBezTo>
                      <a:cubicBezTo>
                        <a:pt x="286" y="110"/>
                        <a:pt x="284" y="108"/>
                        <a:pt x="280" y="107"/>
                      </a:cubicBezTo>
                      <a:cubicBezTo>
                        <a:pt x="239" y="105"/>
                        <a:pt x="239" y="105"/>
                        <a:pt x="239" y="105"/>
                      </a:cubicBezTo>
                      <a:cubicBezTo>
                        <a:pt x="237" y="102"/>
                        <a:pt x="235" y="98"/>
                        <a:pt x="233" y="95"/>
                      </a:cubicBezTo>
                      <a:cubicBezTo>
                        <a:pt x="252" y="58"/>
                        <a:pt x="252" y="58"/>
                        <a:pt x="252" y="58"/>
                      </a:cubicBezTo>
                      <a:cubicBezTo>
                        <a:pt x="254" y="55"/>
                        <a:pt x="253" y="51"/>
                        <a:pt x="250" y="49"/>
                      </a:cubicBezTo>
                      <a:cubicBezTo>
                        <a:pt x="229" y="32"/>
                        <a:pt x="229" y="32"/>
                        <a:pt x="229" y="32"/>
                      </a:cubicBezTo>
                      <a:cubicBezTo>
                        <a:pt x="227" y="29"/>
                        <a:pt x="223" y="29"/>
                        <a:pt x="220" y="31"/>
                      </a:cubicBezTo>
                      <a:cubicBezTo>
                        <a:pt x="187" y="57"/>
                        <a:pt x="187" y="57"/>
                        <a:pt x="187" y="57"/>
                      </a:cubicBezTo>
                      <a:cubicBezTo>
                        <a:pt x="184" y="55"/>
                        <a:pt x="181" y="54"/>
                        <a:pt x="177" y="53"/>
                      </a:cubicBezTo>
                      <a:cubicBezTo>
                        <a:pt x="167" y="6"/>
                        <a:pt x="167" y="6"/>
                        <a:pt x="167" y="6"/>
                      </a:cubicBezTo>
                      <a:cubicBezTo>
                        <a:pt x="166" y="3"/>
                        <a:pt x="163" y="0"/>
                        <a:pt x="160" y="0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29" y="0"/>
                        <a:pt x="126" y="3"/>
                        <a:pt x="125" y="6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111" y="54"/>
                        <a:pt x="108" y="55"/>
                        <a:pt x="105" y="57"/>
                      </a:cubicBezTo>
                      <a:cubicBezTo>
                        <a:pt x="72" y="31"/>
                        <a:pt x="72" y="31"/>
                        <a:pt x="72" y="31"/>
                      </a:cubicBezTo>
                      <a:cubicBezTo>
                        <a:pt x="69" y="29"/>
                        <a:pt x="65" y="29"/>
                        <a:pt x="63" y="31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39" y="51"/>
                        <a:pt x="39" y="55"/>
                        <a:pt x="40" y="58"/>
                      </a:cubicBezTo>
                      <a:cubicBezTo>
                        <a:pt x="59" y="95"/>
                        <a:pt x="59" y="95"/>
                        <a:pt x="59" y="95"/>
                      </a:cubicBezTo>
                      <a:cubicBezTo>
                        <a:pt x="57" y="98"/>
                        <a:pt x="55" y="102"/>
                        <a:pt x="53" y="105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8" y="107"/>
                        <a:pt x="6" y="110"/>
                        <a:pt x="5" y="113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0" y="143"/>
                        <a:pt x="1" y="147"/>
                        <a:pt x="4" y="148"/>
                      </a:cubicBezTo>
                      <a:cubicBezTo>
                        <a:pt x="43" y="164"/>
                        <a:pt x="43" y="164"/>
                        <a:pt x="43" y="164"/>
                      </a:cubicBezTo>
                      <a:cubicBezTo>
                        <a:pt x="44" y="168"/>
                        <a:pt x="44" y="172"/>
                        <a:pt x="45" y="176"/>
                      </a:cubicBezTo>
                      <a:cubicBezTo>
                        <a:pt x="14" y="204"/>
                        <a:pt x="14" y="204"/>
                        <a:pt x="14" y="204"/>
                      </a:cubicBezTo>
                      <a:cubicBezTo>
                        <a:pt x="12" y="206"/>
                        <a:pt x="11" y="210"/>
                        <a:pt x="13" y="213"/>
                      </a:cubicBezTo>
                      <a:cubicBezTo>
                        <a:pt x="27" y="237"/>
                        <a:pt x="27" y="237"/>
                        <a:pt x="27" y="237"/>
                      </a:cubicBezTo>
                      <a:cubicBezTo>
                        <a:pt x="28" y="239"/>
                        <a:pt x="32" y="241"/>
                        <a:pt x="35" y="240"/>
                      </a:cubicBezTo>
                      <a:cubicBezTo>
                        <a:pt x="75" y="227"/>
                        <a:pt x="75" y="227"/>
                        <a:pt x="75" y="227"/>
                      </a:cubicBezTo>
                      <a:cubicBezTo>
                        <a:pt x="78" y="230"/>
                        <a:pt x="81" y="233"/>
                        <a:pt x="84" y="235"/>
                      </a:cubicBezTo>
                      <a:cubicBezTo>
                        <a:pt x="79" y="276"/>
                        <a:pt x="79" y="276"/>
                        <a:pt x="79" y="276"/>
                      </a:cubicBezTo>
                      <a:cubicBezTo>
                        <a:pt x="78" y="280"/>
                        <a:pt x="80" y="283"/>
                        <a:pt x="83" y="284"/>
                      </a:cubicBezTo>
                      <a:cubicBezTo>
                        <a:pt x="109" y="293"/>
                        <a:pt x="109" y="293"/>
                        <a:pt x="109" y="293"/>
                      </a:cubicBezTo>
                      <a:cubicBezTo>
                        <a:pt x="112" y="294"/>
                        <a:pt x="116" y="293"/>
                        <a:pt x="118" y="291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42" y="255"/>
                        <a:pt x="144" y="256"/>
                        <a:pt x="146" y="256"/>
                      </a:cubicBezTo>
                      <a:cubicBezTo>
                        <a:pt x="148" y="256"/>
                        <a:pt x="150" y="255"/>
                        <a:pt x="152" y="255"/>
                      </a:cubicBezTo>
                      <a:cubicBezTo>
                        <a:pt x="174" y="291"/>
                        <a:pt x="174" y="291"/>
                        <a:pt x="174" y="291"/>
                      </a:cubicBezTo>
                      <a:cubicBezTo>
                        <a:pt x="176" y="293"/>
                        <a:pt x="180" y="294"/>
                        <a:pt x="183" y="293"/>
                      </a:cubicBezTo>
                      <a:cubicBezTo>
                        <a:pt x="209" y="284"/>
                        <a:pt x="209" y="284"/>
                        <a:pt x="209" y="284"/>
                      </a:cubicBezTo>
                      <a:cubicBezTo>
                        <a:pt x="212" y="283"/>
                        <a:pt x="214" y="280"/>
                        <a:pt x="213" y="276"/>
                      </a:cubicBezTo>
                      <a:cubicBezTo>
                        <a:pt x="208" y="235"/>
                        <a:pt x="208" y="235"/>
                        <a:pt x="208" y="235"/>
                      </a:cubicBezTo>
                      <a:cubicBezTo>
                        <a:pt x="211" y="232"/>
                        <a:pt x="214" y="230"/>
                        <a:pt x="217" y="227"/>
                      </a:cubicBezTo>
                      <a:cubicBezTo>
                        <a:pt x="257" y="240"/>
                        <a:pt x="257" y="240"/>
                        <a:pt x="257" y="240"/>
                      </a:cubicBezTo>
                      <a:cubicBezTo>
                        <a:pt x="260" y="241"/>
                        <a:pt x="264" y="239"/>
                        <a:pt x="265" y="237"/>
                      </a:cubicBezTo>
                      <a:cubicBezTo>
                        <a:pt x="279" y="213"/>
                        <a:pt x="279" y="213"/>
                        <a:pt x="279" y="213"/>
                      </a:cubicBezTo>
                      <a:cubicBezTo>
                        <a:pt x="281" y="210"/>
                        <a:pt x="280" y="206"/>
                        <a:pt x="278" y="204"/>
                      </a:cubicBezTo>
                      <a:cubicBezTo>
                        <a:pt x="247" y="176"/>
                        <a:pt x="247" y="176"/>
                        <a:pt x="247" y="176"/>
                      </a:cubicBezTo>
                      <a:cubicBezTo>
                        <a:pt x="248" y="172"/>
                        <a:pt x="248" y="168"/>
                        <a:pt x="249" y="164"/>
                      </a:cubicBezTo>
                      <a:cubicBezTo>
                        <a:pt x="288" y="148"/>
                        <a:pt x="288" y="148"/>
                        <a:pt x="288" y="148"/>
                      </a:cubicBezTo>
                      <a:cubicBezTo>
                        <a:pt x="291" y="147"/>
                        <a:pt x="292" y="144"/>
                        <a:pt x="292" y="140"/>
                      </a:cubicBezTo>
                      <a:close/>
                      <a:moveTo>
                        <a:pt x="204" y="152"/>
                      </a:moveTo>
                      <a:cubicBezTo>
                        <a:pt x="204" y="168"/>
                        <a:pt x="197" y="182"/>
                        <a:pt x="187" y="193"/>
                      </a:cubicBezTo>
                      <a:cubicBezTo>
                        <a:pt x="176" y="203"/>
                        <a:pt x="162" y="210"/>
                        <a:pt x="146" y="210"/>
                      </a:cubicBezTo>
                      <a:cubicBezTo>
                        <a:pt x="130" y="210"/>
                        <a:pt x="116" y="203"/>
                        <a:pt x="105" y="193"/>
                      </a:cubicBezTo>
                      <a:cubicBezTo>
                        <a:pt x="95" y="182"/>
                        <a:pt x="88" y="168"/>
                        <a:pt x="88" y="152"/>
                      </a:cubicBezTo>
                      <a:cubicBezTo>
                        <a:pt x="88" y="136"/>
                        <a:pt x="95" y="121"/>
                        <a:pt x="105" y="111"/>
                      </a:cubicBezTo>
                      <a:cubicBezTo>
                        <a:pt x="116" y="100"/>
                        <a:pt x="130" y="94"/>
                        <a:pt x="146" y="94"/>
                      </a:cubicBezTo>
                      <a:cubicBezTo>
                        <a:pt x="162" y="94"/>
                        <a:pt x="176" y="100"/>
                        <a:pt x="187" y="111"/>
                      </a:cubicBezTo>
                      <a:cubicBezTo>
                        <a:pt x="197" y="121"/>
                        <a:pt x="204" y="136"/>
                        <a:pt x="204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Oval 87">
                  <a:extLst>
                    <a:ext uri="{FF2B5EF4-FFF2-40B4-BE49-F238E27FC236}">
                      <a16:creationId xmlns:a16="http://schemas.microsoft.com/office/drawing/2014/main" id="{5AEEDDD4-6869-4545-9FB4-33D3ADDD3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">
                <a:xfrm>
                  <a:off x="5630863" y="812800"/>
                  <a:ext cx="203200" cy="2032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Freeform 88">
                  <a:extLst>
                    <a:ext uri="{FF2B5EF4-FFF2-40B4-BE49-F238E27FC236}">
                      <a16:creationId xmlns:a16="http://schemas.microsoft.com/office/drawing/2014/main" id="{AA23454A-78BC-42DC-91DE-F846A6B2A3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black">
                <a:xfrm>
                  <a:off x="6129338" y="225425"/>
                  <a:ext cx="555625" cy="598488"/>
                </a:xfrm>
                <a:custGeom>
                  <a:avLst/>
                  <a:gdLst>
                    <a:gd name="T0" fmla="*/ 129 w 148"/>
                    <a:gd name="T1" fmla="*/ 91 h 160"/>
                    <a:gd name="T2" fmla="*/ 131 w 148"/>
                    <a:gd name="T3" fmla="*/ 80 h 160"/>
                    <a:gd name="T4" fmla="*/ 129 w 148"/>
                    <a:gd name="T5" fmla="*/ 70 h 160"/>
                    <a:gd name="T6" fmla="*/ 145 w 148"/>
                    <a:gd name="T7" fmla="*/ 55 h 160"/>
                    <a:gd name="T8" fmla="*/ 147 w 148"/>
                    <a:gd name="T9" fmla="*/ 50 h 160"/>
                    <a:gd name="T10" fmla="*/ 147 w 148"/>
                    <a:gd name="T11" fmla="*/ 46 h 160"/>
                    <a:gd name="T12" fmla="*/ 140 w 148"/>
                    <a:gd name="T13" fmla="*/ 34 h 160"/>
                    <a:gd name="T14" fmla="*/ 133 w 148"/>
                    <a:gd name="T15" fmla="*/ 31 h 160"/>
                    <a:gd name="T16" fmla="*/ 131 w 148"/>
                    <a:gd name="T17" fmla="*/ 31 h 160"/>
                    <a:gd name="T18" fmla="*/ 111 w 148"/>
                    <a:gd name="T19" fmla="*/ 37 h 160"/>
                    <a:gd name="T20" fmla="*/ 92 w 148"/>
                    <a:gd name="T21" fmla="*/ 27 h 160"/>
                    <a:gd name="T22" fmla="*/ 88 w 148"/>
                    <a:gd name="T23" fmla="*/ 6 h 160"/>
                    <a:gd name="T24" fmla="*/ 81 w 148"/>
                    <a:gd name="T25" fmla="*/ 0 h 160"/>
                    <a:gd name="T26" fmla="*/ 67 w 148"/>
                    <a:gd name="T27" fmla="*/ 0 h 160"/>
                    <a:gd name="T28" fmla="*/ 60 w 148"/>
                    <a:gd name="T29" fmla="*/ 6 h 160"/>
                    <a:gd name="T30" fmla="*/ 55 w 148"/>
                    <a:gd name="T31" fmla="*/ 27 h 160"/>
                    <a:gd name="T32" fmla="*/ 37 w 148"/>
                    <a:gd name="T33" fmla="*/ 38 h 160"/>
                    <a:gd name="T34" fmla="*/ 16 w 148"/>
                    <a:gd name="T35" fmla="*/ 31 h 160"/>
                    <a:gd name="T36" fmla="*/ 14 w 148"/>
                    <a:gd name="T37" fmla="*/ 31 h 160"/>
                    <a:gd name="T38" fmla="*/ 8 w 148"/>
                    <a:gd name="T39" fmla="*/ 34 h 160"/>
                    <a:gd name="T40" fmla="*/ 1 w 148"/>
                    <a:gd name="T41" fmla="*/ 46 h 160"/>
                    <a:gd name="T42" fmla="*/ 0 w 148"/>
                    <a:gd name="T43" fmla="*/ 50 h 160"/>
                    <a:gd name="T44" fmla="*/ 2 w 148"/>
                    <a:gd name="T45" fmla="*/ 55 h 160"/>
                    <a:gd name="T46" fmla="*/ 19 w 148"/>
                    <a:gd name="T47" fmla="*/ 70 h 160"/>
                    <a:gd name="T48" fmla="*/ 17 w 148"/>
                    <a:gd name="T49" fmla="*/ 80 h 160"/>
                    <a:gd name="T50" fmla="*/ 19 w 148"/>
                    <a:gd name="T51" fmla="*/ 91 h 160"/>
                    <a:gd name="T52" fmla="*/ 2 w 148"/>
                    <a:gd name="T53" fmla="*/ 106 h 160"/>
                    <a:gd name="T54" fmla="*/ 0 w 148"/>
                    <a:gd name="T55" fmla="*/ 111 h 160"/>
                    <a:gd name="T56" fmla="*/ 1 w 148"/>
                    <a:gd name="T57" fmla="*/ 114 h 160"/>
                    <a:gd name="T58" fmla="*/ 8 w 148"/>
                    <a:gd name="T59" fmla="*/ 126 h 160"/>
                    <a:gd name="T60" fmla="*/ 14 w 148"/>
                    <a:gd name="T61" fmla="*/ 130 h 160"/>
                    <a:gd name="T62" fmla="*/ 16 w 148"/>
                    <a:gd name="T63" fmla="*/ 130 h 160"/>
                    <a:gd name="T64" fmla="*/ 37 w 148"/>
                    <a:gd name="T65" fmla="*/ 123 h 160"/>
                    <a:gd name="T66" fmla="*/ 55 w 148"/>
                    <a:gd name="T67" fmla="*/ 133 h 160"/>
                    <a:gd name="T68" fmla="*/ 60 w 148"/>
                    <a:gd name="T69" fmla="*/ 155 h 160"/>
                    <a:gd name="T70" fmla="*/ 67 w 148"/>
                    <a:gd name="T71" fmla="*/ 160 h 160"/>
                    <a:gd name="T72" fmla="*/ 81 w 148"/>
                    <a:gd name="T73" fmla="*/ 160 h 160"/>
                    <a:gd name="T74" fmla="*/ 88 w 148"/>
                    <a:gd name="T75" fmla="*/ 155 h 160"/>
                    <a:gd name="T76" fmla="*/ 92 w 148"/>
                    <a:gd name="T77" fmla="*/ 134 h 160"/>
                    <a:gd name="T78" fmla="*/ 111 w 148"/>
                    <a:gd name="T79" fmla="*/ 123 h 160"/>
                    <a:gd name="T80" fmla="*/ 131 w 148"/>
                    <a:gd name="T81" fmla="*/ 130 h 160"/>
                    <a:gd name="T82" fmla="*/ 133 w 148"/>
                    <a:gd name="T83" fmla="*/ 130 h 160"/>
                    <a:gd name="T84" fmla="*/ 140 w 148"/>
                    <a:gd name="T85" fmla="*/ 126 h 160"/>
                    <a:gd name="T86" fmla="*/ 147 w 148"/>
                    <a:gd name="T87" fmla="*/ 114 h 160"/>
                    <a:gd name="T88" fmla="*/ 147 w 148"/>
                    <a:gd name="T89" fmla="*/ 111 h 160"/>
                    <a:gd name="T90" fmla="*/ 145 w 148"/>
                    <a:gd name="T91" fmla="*/ 106 h 160"/>
                    <a:gd name="T92" fmla="*/ 129 w 148"/>
                    <a:gd name="T93" fmla="*/ 91 h 160"/>
                    <a:gd name="T94" fmla="*/ 96 w 148"/>
                    <a:gd name="T95" fmla="*/ 80 h 160"/>
                    <a:gd name="T96" fmla="*/ 74 w 148"/>
                    <a:gd name="T97" fmla="*/ 102 h 160"/>
                    <a:gd name="T98" fmla="*/ 52 w 148"/>
                    <a:gd name="T99" fmla="*/ 80 h 160"/>
                    <a:gd name="T100" fmla="*/ 74 w 148"/>
                    <a:gd name="T101" fmla="*/ 58 h 160"/>
                    <a:gd name="T102" fmla="*/ 96 w 148"/>
                    <a:gd name="T103" fmla="*/ 8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8" h="160">
                      <a:moveTo>
                        <a:pt x="129" y="91"/>
                      </a:moveTo>
                      <a:cubicBezTo>
                        <a:pt x="130" y="88"/>
                        <a:pt x="131" y="84"/>
                        <a:pt x="131" y="80"/>
                      </a:cubicBezTo>
                      <a:cubicBezTo>
                        <a:pt x="131" y="77"/>
                        <a:pt x="130" y="73"/>
                        <a:pt x="129" y="70"/>
                      </a:cubicBezTo>
                      <a:cubicBezTo>
                        <a:pt x="145" y="55"/>
                        <a:pt x="145" y="55"/>
                        <a:pt x="145" y="55"/>
                      </a:cubicBezTo>
                      <a:cubicBezTo>
                        <a:pt x="147" y="54"/>
                        <a:pt x="147" y="52"/>
                        <a:pt x="147" y="50"/>
                      </a:cubicBezTo>
                      <a:cubicBezTo>
                        <a:pt x="147" y="49"/>
                        <a:pt x="147" y="47"/>
                        <a:pt x="147" y="46"/>
                      </a:cubicBezTo>
                      <a:cubicBezTo>
                        <a:pt x="140" y="34"/>
                        <a:pt x="140" y="34"/>
                        <a:pt x="140" y="34"/>
                      </a:cubicBezTo>
                      <a:cubicBezTo>
                        <a:pt x="138" y="32"/>
                        <a:pt x="136" y="31"/>
                        <a:pt x="133" y="31"/>
                      </a:cubicBezTo>
                      <a:cubicBezTo>
                        <a:pt x="133" y="31"/>
                        <a:pt x="132" y="31"/>
                        <a:pt x="13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5" y="33"/>
                        <a:pt x="99" y="29"/>
                        <a:pt x="92" y="27"/>
                      </a:cubicBezTo>
                      <a:cubicBezTo>
                        <a:pt x="88" y="6"/>
                        <a:pt x="88" y="6"/>
                        <a:pt x="88" y="6"/>
                      </a:cubicBezTo>
                      <a:cubicBezTo>
                        <a:pt x="87" y="3"/>
                        <a:pt x="84" y="0"/>
                        <a:pt x="81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3" y="0"/>
                        <a:pt x="61" y="3"/>
                        <a:pt x="60" y="6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48" y="29"/>
                        <a:pt x="42" y="33"/>
                        <a:pt x="37" y="38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2" y="31"/>
                        <a:pt x="9" y="32"/>
                        <a:pt x="8" y="34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2"/>
                        <a:pt x="1" y="54"/>
                        <a:pt x="2" y="55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3"/>
                        <a:pt x="17" y="77"/>
                        <a:pt x="17" y="80"/>
                      </a:cubicBezTo>
                      <a:cubicBezTo>
                        <a:pt x="17" y="84"/>
                        <a:pt x="18" y="87"/>
                        <a:pt x="19" y="91"/>
                      </a:cubicBezTo>
                      <a:cubicBezTo>
                        <a:pt x="2" y="106"/>
                        <a:pt x="2" y="106"/>
                        <a:pt x="2" y="106"/>
                      </a:cubicBezTo>
                      <a:cubicBezTo>
                        <a:pt x="1" y="107"/>
                        <a:pt x="0" y="109"/>
                        <a:pt x="0" y="111"/>
                      </a:cubicBezTo>
                      <a:cubicBezTo>
                        <a:pt x="0" y="112"/>
                        <a:pt x="0" y="113"/>
                        <a:pt x="1" y="114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9" y="129"/>
                        <a:pt x="12" y="130"/>
                        <a:pt x="14" y="130"/>
                      </a:cubicBezTo>
                      <a:cubicBezTo>
                        <a:pt x="15" y="130"/>
                        <a:pt x="15" y="130"/>
                        <a:pt x="16" y="130"/>
                      </a:cubicBezTo>
                      <a:cubicBezTo>
                        <a:pt x="37" y="123"/>
                        <a:pt x="37" y="123"/>
                        <a:pt x="37" y="123"/>
                      </a:cubicBezTo>
                      <a:cubicBezTo>
                        <a:pt x="42" y="127"/>
                        <a:pt x="48" y="131"/>
                        <a:pt x="55" y="133"/>
                      </a:cubicBezTo>
                      <a:cubicBezTo>
                        <a:pt x="60" y="155"/>
                        <a:pt x="60" y="155"/>
                        <a:pt x="60" y="155"/>
                      </a:cubicBezTo>
                      <a:cubicBezTo>
                        <a:pt x="61" y="158"/>
                        <a:pt x="63" y="160"/>
                        <a:pt x="67" y="160"/>
                      </a:cubicBezTo>
                      <a:cubicBezTo>
                        <a:pt x="81" y="160"/>
                        <a:pt x="81" y="160"/>
                        <a:pt x="81" y="160"/>
                      </a:cubicBezTo>
                      <a:cubicBezTo>
                        <a:pt x="84" y="160"/>
                        <a:pt x="87" y="158"/>
                        <a:pt x="88" y="155"/>
                      </a:cubicBezTo>
                      <a:cubicBezTo>
                        <a:pt x="92" y="134"/>
                        <a:pt x="92" y="134"/>
                        <a:pt x="92" y="134"/>
                      </a:cubicBezTo>
                      <a:cubicBezTo>
                        <a:pt x="99" y="131"/>
                        <a:pt x="105" y="128"/>
                        <a:pt x="111" y="123"/>
                      </a:cubicBezTo>
                      <a:cubicBezTo>
                        <a:pt x="131" y="130"/>
                        <a:pt x="131" y="130"/>
                        <a:pt x="131" y="130"/>
                      </a:cubicBezTo>
                      <a:cubicBezTo>
                        <a:pt x="132" y="130"/>
                        <a:pt x="133" y="130"/>
                        <a:pt x="133" y="130"/>
                      </a:cubicBezTo>
                      <a:cubicBezTo>
                        <a:pt x="136" y="130"/>
                        <a:pt x="138" y="129"/>
                        <a:pt x="140" y="126"/>
                      </a:cubicBezTo>
                      <a:cubicBezTo>
                        <a:pt x="147" y="114"/>
                        <a:pt x="147" y="114"/>
                        <a:pt x="147" y="114"/>
                      </a:cubicBezTo>
                      <a:cubicBezTo>
                        <a:pt x="147" y="113"/>
                        <a:pt x="148" y="112"/>
                        <a:pt x="147" y="111"/>
                      </a:cubicBezTo>
                      <a:cubicBezTo>
                        <a:pt x="148" y="109"/>
                        <a:pt x="147" y="107"/>
                        <a:pt x="145" y="106"/>
                      </a:cubicBezTo>
                      <a:lnTo>
                        <a:pt x="129" y="91"/>
                      </a:lnTo>
                      <a:close/>
                      <a:moveTo>
                        <a:pt x="96" y="80"/>
                      </a:moveTo>
                      <a:cubicBezTo>
                        <a:pt x="96" y="92"/>
                        <a:pt x="86" y="102"/>
                        <a:pt x="74" y="102"/>
                      </a:cubicBezTo>
                      <a:cubicBezTo>
                        <a:pt x="62" y="102"/>
                        <a:pt x="52" y="92"/>
                        <a:pt x="52" y="80"/>
                      </a:cubicBezTo>
                      <a:cubicBezTo>
                        <a:pt x="52" y="68"/>
                        <a:pt x="62" y="58"/>
                        <a:pt x="74" y="58"/>
                      </a:cubicBezTo>
                      <a:cubicBezTo>
                        <a:pt x="86" y="58"/>
                        <a:pt x="96" y="68"/>
                        <a:pt x="96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7" name="组合 106">
              <a:extLst>
                <a:ext uri="{FF2B5EF4-FFF2-40B4-BE49-F238E27FC236}">
                  <a16:creationId xmlns:a16="http://schemas.microsoft.com/office/drawing/2014/main" id="{BF590FAB-1795-4397-9E24-AB9923345C5D}"/>
                </a:ext>
              </a:extLst>
            </p:cNvPr>
            <p:cNvGrpSpPr/>
            <p:nvPr/>
          </p:nvGrpSpPr>
          <p:grpSpPr>
            <a:xfrm>
              <a:off x="6360735" y="3548216"/>
              <a:ext cx="875561" cy="793524"/>
              <a:chOff x="4784584" y="1205703"/>
              <a:chExt cx="1527330" cy="1365967"/>
            </a:xfrm>
          </p:grpSpPr>
          <p:grpSp>
            <p:nvGrpSpPr>
              <p:cNvPr id="46" name="Group 29">
                <a:extLst>
                  <a:ext uri="{FF2B5EF4-FFF2-40B4-BE49-F238E27FC236}">
                    <a16:creationId xmlns:a16="http://schemas.microsoft.com/office/drawing/2014/main" id="{C821BACB-E5E1-48FF-AA7B-9A048B9F76BD}"/>
                  </a:ext>
                </a:extLst>
              </p:cNvPr>
              <p:cNvGrpSpPr/>
              <p:nvPr/>
            </p:nvGrpSpPr>
            <p:grpSpPr>
              <a:xfrm>
                <a:off x="4804584" y="1205703"/>
                <a:ext cx="1422788" cy="1329482"/>
                <a:chOff x="5665775" y="2466267"/>
                <a:chExt cx="1896557" cy="1772642"/>
              </a:xfrm>
            </p:grpSpPr>
            <p:sp>
              <p:nvSpPr>
                <p:cNvPr id="48" name="Rectangle 30">
                  <a:extLst>
                    <a:ext uri="{FF2B5EF4-FFF2-40B4-BE49-F238E27FC236}">
                      <a16:creationId xmlns:a16="http://schemas.microsoft.com/office/drawing/2014/main" id="{CA3F5AE9-1D04-4F8D-B57C-BBE578F3938C}"/>
                    </a:ext>
                  </a:extLst>
                </p:cNvPr>
                <p:cNvSpPr/>
                <p:nvPr/>
              </p:nvSpPr>
              <p:spPr bwMode="auto">
                <a:xfrm>
                  <a:off x="5665775" y="2466267"/>
                  <a:ext cx="1896557" cy="177264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182880" tIns="91440" rIns="91436" bIns="18288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defTabSz="68565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3D1924F7-8F72-417D-A940-9F264DABB6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188309" y="2751666"/>
                  <a:ext cx="851488" cy="8514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5D2BB8C-A252-48AC-9BF3-7238F0D260A8}"/>
                  </a:ext>
                </a:extLst>
              </p:cNvPr>
              <p:cNvSpPr/>
              <p:nvPr/>
            </p:nvSpPr>
            <p:spPr>
              <a:xfrm>
                <a:off x="4784584" y="2121336"/>
                <a:ext cx="1527330" cy="450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Transform</a:t>
                </a:r>
              </a:p>
            </p:txBody>
          </p:sp>
        </p:grpSp>
        <p:grpSp>
          <p:nvGrpSpPr>
            <p:cNvPr id="38" name="组合 111">
              <a:extLst>
                <a:ext uri="{FF2B5EF4-FFF2-40B4-BE49-F238E27FC236}">
                  <a16:creationId xmlns:a16="http://schemas.microsoft.com/office/drawing/2014/main" id="{E736E8B3-91EA-4AC2-A71F-38251DF98762}"/>
                </a:ext>
              </a:extLst>
            </p:cNvPr>
            <p:cNvGrpSpPr/>
            <p:nvPr/>
          </p:nvGrpSpPr>
          <p:grpSpPr>
            <a:xfrm>
              <a:off x="6372202" y="4420980"/>
              <a:ext cx="817723" cy="800050"/>
              <a:chOff x="7803893" y="3510246"/>
              <a:chExt cx="1426440" cy="1377205"/>
            </a:xfrm>
          </p:grpSpPr>
          <p:sp>
            <p:nvSpPr>
              <p:cNvPr id="43" name="Rectangle 30">
                <a:extLst>
                  <a:ext uri="{FF2B5EF4-FFF2-40B4-BE49-F238E27FC236}">
                    <a16:creationId xmlns:a16="http://schemas.microsoft.com/office/drawing/2014/main" id="{2657CEAC-0947-4F79-994E-7566828B6326}"/>
                  </a:ext>
                </a:extLst>
              </p:cNvPr>
              <p:cNvSpPr/>
              <p:nvPr/>
            </p:nvSpPr>
            <p:spPr bwMode="auto">
              <a:xfrm>
                <a:off x="7803893" y="3510246"/>
                <a:ext cx="1422788" cy="132948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82880" tIns="91440" rIns="91436" bIns="18288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defTabSz="68565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4DCA7A83-4ACB-479D-99C7-9D0219F05DB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244408" y="3717032"/>
                <a:ext cx="603888" cy="591924"/>
              </a:xfrm>
              <a:custGeom>
                <a:avLst/>
                <a:gdLst>
                  <a:gd name="T0" fmla="*/ 213 w 709"/>
                  <a:gd name="T1" fmla="*/ 522 h 709"/>
                  <a:gd name="T2" fmla="*/ 213 w 709"/>
                  <a:gd name="T3" fmla="*/ 709 h 709"/>
                  <a:gd name="T4" fmla="*/ 0 w 709"/>
                  <a:gd name="T5" fmla="*/ 709 h 709"/>
                  <a:gd name="T6" fmla="*/ 0 w 709"/>
                  <a:gd name="T7" fmla="*/ 496 h 709"/>
                  <a:gd name="T8" fmla="*/ 88 w 709"/>
                  <a:gd name="T9" fmla="*/ 496 h 709"/>
                  <a:gd name="T10" fmla="*/ 67 w 709"/>
                  <a:gd name="T11" fmla="*/ 522 h 709"/>
                  <a:gd name="T12" fmla="*/ 213 w 709"/>
                  <a:gd name="T13" fmla="*/ 522 h 709"/>
                  <a:gd name="T14" fmla="*/ 619 w 709"/>
                  <a:gd name="T15" fmla="*/ 496 h 709"/>
                  <a:gd name="T16" fmla="*/ 643 w 709"/>
                  <a:gd name="T17" fmla="*/ 522 h 709"/>
                  <a:gd name="T18" fmla="*/ 496 w 709"/>
                  <a:gd name="T19" fmla="*/ 522 h 709"/>
                  <a:gd name="T20" fmla="*/ 496 w 709"/>
                  <a:gd name="T21" fmla="*/ 709 h 709"/>
                  <a:gd name="T22" fmla="*/ 709 w 709"/>
                  <a:gd name="T23" fmla="*/ 709 h 709"/>
                  <a:gd name="T24" fmla="*/ 709 w 709"/>
                  <a:gd name="T25" fmla="*/ 496 h 709"/>
                  <a:gd name="T26" fmla="*/ 619 w 709"/>
                  <a:gd name="T27" fmla="*/ 496 h 709"/>
                  <a:gd name="T28" fmla="*/ 355 w 709"/>
                  <a:gd name="T29" fmla="*/ 182 h 709"/>
                  <a:gd name="T30" fmla="*/ 381 w 709"/>
                  <a:gd name="T31" fmla="*/ 213 h 709"/>
                  <a:gd name="T32" fmla="*/ 461 w 709"/>
                  <a:gd name="T33" fmla="*/ 213 h 709"/>
                  <a:gd name="T34" fmla="*/ 461 w 709"/>
                  <a:gd name="T35" fmla="*/ 0 h 709"/>
                  <a:gd name="T36" fmla="*/ 248 w 709"/>
                  <a:gd name="T37" fmla="*/ 0 h 709"/>
                  <a:gd name="T38" fmla="*/ 248 w 709"/>
                  <a:gd name="T39" fmla="*/ 213 h 709"/>
                  <a:gd name="T40" fmla="*/ 329 w 709"/>
                  <a:gd name="T41" fmla="*/ 213 h 709"/>
                  <a:gd name="T42" fmla="*/ 355 w 709"/>
                  <a:gd name="T43" fmla="*/ 182 h 709"/>
                  <a:gd name="T44" fmla="*/ 123 w 709"/>
                  <a:gd name="T45" fmla="*/ 248 h 709"/>
                  <a:gd name="T46" fmla="*/ 123 w 709"/>
                  <a:gd name="T47" fmla="*/ 454 h 709"/>
                  <a:gd name="T48" fmla="*/ 298 w 709"/>
                  <a:gd name="T49" fmla="*/ 248 h 709"/>
                  <a:gd name="T50" fmla="*/ 123 w 709"/>
                  <a:gd name="T51" fmla="*/ 248 h 709"/>
                  <a:gd name="T52" fmla="*/ 355 w 709"/>
                  <a:gd name="T53" fmla="*/ 225 h 709"/>
                  <a:gd name="T54" fmla="*/ 128 w 709"/>
                  <a:gd name="T55" fmla="*/ 494 h 709"/>
                  <a:gd name="T56" fmla="*/ 248 w 709"/>
                  <a:gd name="T57" fmla="*/ 494 h 709"/>
                  <a:gd name="T58" fmla="*/ 248 w 709"/>
                  <a:gd name="T59" fmla="*/ 709 h 709"/>
                  <a:gd name="T60" fmla="*/ 461 w 709"/>
                  <a:gd name="T61" fmla="*/ 709 h 709"/>
                  <a:gd name="T62" fmla="*/ 461 w 709"/>
                  <a:gd name="T63" fmla="*/ 494 h 709"/>
                  <a:gd name="T64" fmla="*/ 581 w 709"/>
                  <a:gd name="T65" fmla="*/ 494 h 709"/>
                  <a:gd name="T66" fmla="*/ 355 w 709"/>
                  <a:gd name="T67" fmla="*/ 225 h 709"/>
                  <a:gd name="T68" fmla="*/ 584 w 709"/>
                  <a:gd name="T69" fmla="*/ 248 h 709"/>
                  <a:gd name="T70" fmla="*/ 411 w 709"/>
                  <a:gd name="T71" fmla="*/ 248 h 709"/>
                  <a:gd name="T72" fmla="*/ 584 w 709"/>
                  <a:gd name="T73" fmla="*/ 454 h 709"/>
                  <a:gd name="T74" fmla="*/ 584 w 709"/>
                  <a:gd name="T75" fmla="*/ 248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9" h="709">
                    <a:moveTo>
                      <a:pt x="213" y="522"/>
                    </a:moveTo>
                    <a:lnTo>
                      <a:pt x="213" y="709"/>
                    </a:lnTo>
                    <a:lnTo>
                      <a:pt x="0" y="709"/>
                    </a:lnTo>
                    <a:lnTo>
                      <a:pt x="0" y="496"/>
                    </a:lnTo>
                    <a:lnTo>
                      <a:pt x="88" y="496"/>
                    </a:lnTo>
                    <a:lnTo>
                      <a:pt x="67" y="522"/>
                    </a:lnTo>
                    <a:lnTo>
                      <a:pt x="213" y="522"/>
                    </a:lnTo>
                    <a:close/>
                    <a:moveTo>
                      <a:pt x="619" y="496"/>
                    </a:moveTo>
                    <a:lnTo>
                      <a:pt x="643" y="522"/>
                    </a:lnTo>
                    <a:lnTo>
                      <a:pt x="496" y="522"/>
                    </a:lnTo>
                    <a:lnTo>
                      <a:pt x="496" y="709"/>
                    </a:lnTo>
                    <a:lnTo>
                      <a:pt x="709" y="709"/>
                    </a:lnTo>
                    <a:lnTo>
                      <a:pt x="709" y="496"/>
                    </a:lnTo>
                    <a:lnTo>
                      <a:pt x="619" y="496"/>
                    </a:lnTo>
                    <a:close/>
                    <a:moveTo>
                      <a:pt x="355" y="182"/>
                    </a:moveTo>
                    <a:lnTo>
                      <a:pt x="381" y="213"/>
                    </a:lnTo>
                    <a:lnTo>
                      <a:pt x="461" y="213"/>
                    </a:lnTo>
                    <a:lnTo>
                      <a:pt x="461" y="0"/>
                    </a:lnTo>
                    <a:lnTo>
                      <a:pt x="248" y="0"/>
                    </a:lnTo>
                    <a:lnTo>
                      <a:pt x="248" y="213"/>
                    </a:lnTo>
                    <a:lnTo>
                      <a:pt x="329" y="213"/>
                    </a:lnTo>
                    <a:lnTo>
                      <a:pt x="355" y="182"/>
                    </a:lnTo>
                    <a:close/>
                    <a:moveTo>
                      <a:pt x="123" y="248"/>
                    </a:moveTo>
                    <a:lnTo>
                      <a:pt x="123" y="454"/>
                    </a:lnTo>
                    <a:lnTo>
                      <a:pt x="298" y="248"/>
                    </a:lnTo>
                    <a:lnTo>
                      <a:pt x="123" y="248"/>
                    </a:lnTo>
                    <a:close/>
                    <a:moveTo>
                      <a:pt x="355" y="225"/>
                    </a:moveTo>
                    <a:lnTo>
                      <a:pt x="128" y="494"/>
                    </a:lnTo>
                    <a:lnTo>
                      <a:pt x="248" y="494"/>
                    </a:lnTo>
                    <a:lnTo>
                      <a:pt x="248" y="709"/>
                    </a:lnTo>
                    <a:lnTo>
                      <a:pt x="461" y="709"/>
                    </a:lnTo>
                    <a:lnTo>
                      <a:pt x="461" y="494"/>
                    </a:lnTo>
                    <a:lnTo>
                      <a:pt x="581" y="494"/>
                    </a:lnTo>
                    <a:lnTo>
                      <a:pt x="355" y="225"/>
                    </a:lnTo>
                    <a:close/>
                    <a:moveTo>
                      <a:pt x="584" y="248"/>
                    </a:moveTo>
                    <a:lnTo>
                      <a:pt x="411" y="248"/>
                    </a:lnTo>
                    <a:lnTo>
                      <a:pt x="584" y="454"/>
                    </a:lnTo>
                    <a:lnTo>
                      <a:pt x="584" y="2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0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9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B802A78-E88D-4803-AE4C-2EBC07408162}"/>
                  </a:ext>
                </a:extLst>
              </p:cNvPr>
              <p:cNvSpPr/>
              <p:nvPr/>
            </p:nvSpPr>
            <p:spPr>
              <a:xfrm>
                <a:off x="7929501" y="4437116"/>
                <a:ext cx="1300832" cy="450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Package</a:t>
                </a:r>
              </a:p>
            </p:txBody>
          </p:sp>
        </p:grpSp>
        <p:grpSp>
          <p:nvGrpSpPr>
            <p:cNvPr id="39" name="组合 115">
              <a:extLst>
                <a:ext uri="{FF2B5EF4-FFF2-40B4-BE49-F238E27FC236}">
                  <a16:creationId xmlns:a16="http://schemas.microsoft.com/office/drawing/2014/main" id="{48D5350F-479D-469D-BC3D-120AECE6EE51}"/>
                </a:ext>
              </a:extLst>
            </p:cNvPr>
            <p:cNvGrpSpPr/>
            <p:nvPr/>
          </p:nvGrpSpPr>
          <p:grpSpPr>
            <a:xfrm>
              <a:off x="7368252" y="4429155"/>
              <a:ext cx="815630" cy="800050"/>
              <a:chOff x="7020272" y="5042857"/>
              <a:chExt cx="1422788" cy="1377205"/>
            </a:xfrm>
          </p:grpSpPr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68E65FE-813F-48F8-91AB-14E6243C7FA3}"/>
                  </a:ext>
                </a:extLst>
              </p:cNvPr>
              <p:cNvSpPr/>
              <p:nvPr/>
            </p:nvSpPr>
            <p:spPr bwMode="auto">
              <a:xfrm>
                <a:off x="7020272" y="5042857"/>
                <a:ext cx="1422788" cy="132948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82880" tIns="91440" rIns="91436" bIns="18288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defTabSz="68565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1" name="Picture 21">
                <a:extLst>
                  <a:ext uri="{FF2B5EF4-FFF2-40B4-BE49-F238E27FC236}">
                    <a16:creationId xmlns:a16="http://schemas.microsoft.com/office/drawing/2014/main" id="{47CD0AC6-1087-4AB8-BDEE-F3D708BFB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5371" y="5151498"/>
                <a:ext cx="1140626" cy="914400"/>
              </a:xfrm>
              <a:prstGeom prst="rect">
                <a:avLst/>
              </a:prstGeom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9276D64-6A43-4DD5-953D-FAC1D3DF2BB4}"/>
                  </a:ext>
                </a:extLst>
              </p:cNvPr>
              <p:cNvSpPr/>
              <p:nvPr/>
            </p:nvSpPr>
            <p:spPr>
              <a:xfrm>
                <a:off x="7091362" y="5969727"/>
                <a:ext cx="1284054" cy="450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Manage</a:t>
                </a:r>
              </a:p>
            </p:txBody>
          </p:sp>
        </p:grpSp>
      </p:grpSp>
      <p:grpSp>
        <p:nvGrpSpPr>
          <p:cNvPr id="57" name="组合 120">
            <a:extLst>
              <a:ext uri="{FF2B5EF4-FFF2-40B4-BE49-F238E27FC236}">
                <a16:creationId xmlns:a16="http://schemas.microsoft.com/office/drawing/2014/main" id="{CAE8A58C-64B1-4170-B884-82E69F83D613}"/>
              </a:ext>
            </a:extLst>
          </p:cNvPr>
          <p:cNvGrpSpPr/>
          <p:nvPr/>
        </p:nvGrpSpPr>
        <p:grpSpPr>
          <a:xfrm>
            <a:off x="6262560" y="3852708"/>
            <a:ext cx="964284" cy="711120"/>
            <a:chOff x="7219790" y="1170194"/>
            <a:chExt cx="1594052" cy="1450865"/>
          </a:xfrm>
        </p:grpSpPr>
        <p:sp>
          <p:nvSpPr>
            <p:cNvPr id="87" name="Rectangle 7">
              <a:extLst>
                <a:ext uri="{FF2B5EF4-FFF2-40B4-BE49-F238E27FC236}">
                  <a16:creationId xmlns:a16="http://schemas.microsoft.com/office/drawing/2014/main" id="{648EB12B-2560-4254-8E12-4D5493FA88A5}"/>
                </a:ext>
              </a:extLst>
            </p:cNvPr>
            <p:cNvSpPr/>
            <p:nvPr/>
          </p:nvSpPr>
          <p:spPr bwMode="auto">
            <a:xfrm>
              <a:off x="7311795" y="1170194"/>
              <a:ext cx="1410052" cy="1409684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5" tIns="34295" rIns="34295" bIns="3429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620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751D221-9AD8-4CF2-9DA3-4336FDA80462}"/>
                </a:ext>
              </a:extLst>
            </p:cNvPr>
            <p:cNvSpPr/>
            <p:nvPr/>
          </p:nvSpPr>
          <p:spPr>
            <a:xfrm>
              <a:off x="7219790" y="2118706"/>
              <a:ext cx="1594052" cy="502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</a:p>
          </p:txBody>
        </p:sp>
      </p:grpSp>
      <p:sp>
        <p:nvSpPr>
          <p:cNvPr id="89" name="Freeform 6">
            <a:extLst>
              <a:ext uri="{FF2B5EF4-FFF2-40B4-BE49-F238E27FC236}">
                <a16:creationId xmlns:a16="http://schemas.microsoft.com/office/drawing/2014/main" id="{6C9809DA-772D-4D2D-8900-D7DDE9B1A2CF}"/>
              </a:ext>
            </a:extLst>
          </p:cNvPr>
          <p:cNvSpPr>
            <a:spLocks noEditPoints="1"/>
          </p:cNvSpPr>
          <p:nvPr/>
        </p:nvSpPr>
        <p:spPr bwMode="auto">
          <a:xfrm>
            <a:off x="6583534" y="3905516"/>
            <a:ext cx="375655" cy="360880"/>
          </a:xfrm>
          <a:custGeom>
            <a:avLst/>
            <a:gdLst>
              <a:gd name="T0" fmla="*/ 249 w 259"/>
              <a:gd name="T1" fmla="*/ 122 h 308"/>
              <a:gd name="T2" fmla="*/ 225 w 259"/>
              <a:gd name="T3" fmla="*/ 101 h 308"/>
              <a:gd name="T4" fmla="*/ 221 w 259"/>
              <a:gd name="T5" fmla="*/ 95 h 308"/>
              <a:gd name="T6" fmla="*/ 199 w 259"/>
              <a:gd name="T7" fmla="*/ 74 h 308"/>
              <a:gd name="T8" fmla="*/ 193 w 259"/>
              <a:gd name="T9" fmla="*/ 67 h 308"/>
              <a:gd name="T10" fmla="*/ 130 w 259"/>
              <a:gd name="T11" fmla="*/ 7 h 308"/>
              <a:gd name="T12" fmla="*/ 113 w 259"/>
              <a:gd name="T13" fmla="*/ 0 h 308"/>
              <a:gd name="T14" fmla="*/ 21 w 259"/>
              <a:gd name="T15" fmla="*/ 0 h 308"/>
              <a:gd name="T16" fmla="*/ 0 w 259"/>
              <a:gd name="T17" fmla="*/ 18 h 308"/>
              <a:gd name="T18" fmla="*/ 0 w 259"/>
              <a:gd name="T19" fmla="*/ 229 h 308"/>
              <a:gd name="T20" fmla="*/ 21 w 259"/>
              <a:gd name="T21" fmla="*/ 253 h 308"/>
              <a:gd name="T22" fmla="*/ 28 w 259"/>
              <a:gd name="T23" fmla="*/ 253 h 308"/>
              <a:gd name="T24" fmla="*/ 28 w 259"/>
              <a:gd name="T25" fmla="*/ 256 h 308"/>
              <a:gd name="T26" fmla="*/ 49 w 259"/>
              <a:gd name="T27" fmla="*/ 281 h 308"/>
              <a:gd name="T28" fmla="*/ 56 w 259"/>
              <a:gd name="T29" fmla="*/ 281 h 308"/>
              <a:gd name="T30" fmla="*/ 56 w 259"/>
              <a:gd name="T31" fmla="*/ 284 h 308"/>
              <a:gd name="T32" fmla="*/ 77 w 259"/>
              <a:gd name="T33" fmla="*/ 308 h 308"/>
              <a:gd name="T34" fmla="*/ 231 w 259"/>
              <a:gd name="T35" fmla="*/ 308 h 308"/>
              <a:gd name="T36" fmla="*/ 256 w 259"/>
              <a:gd name="T37" fmla="*/ 284 h 308"/>
              <a:gd name="T38" fmla="*/ 256 w 259"/>
              <a:gd name="T39" fmla="*/ 140 h 308"/>
              <a:gd name="T40" fmla="*/ 249 w 259"/>
              <a:gd name="T41" fmla="*/ 122 h 308"/>
              <a:gd name="T42" fmla="*/ 140 w 259"/>
              <a:gd name="T43" fmla="*/ 46 h 308"/>
              <a:gd name="T44" fmla="*/ 151 w 259"/>
              <a:gd name="T45" fmla="*/ 56 h 308"/>
              <a:gd name="T46" fmla="*/ 140 w 259"/>
              <a:gd name="T47" fmla="*/ 56 h 308"/>
              <a:gd name="T48" fmla="*/ 140 w 259"/>
              <a:gd name="T49" fmla="*/ 46 h 308"/>
              <a:gd name="T50" fmla="*/ 123 w 259"/>
              <a:gd name="T51" fmla="*/ 28 h 308"/>
              <a:gd name="T52" fmla="*/ 113 w 259"/>
              <a:gd name="T53" fmla="*/ 28 h 308"/>
              <a:gd name="T54" fmla="*/ 113 w 259"/>
              <a:gd name="T55" fmla="*/ 18 h 308"/>
              <a:gd name="T56" fmla="*/ 123 w 259"/>
              <a:gd name="T57" fmla="*/ 28 h 308"/>
              <a:gd name="T58" fmla="*/ 18 w 259"/>
              <a:gd name="T59" fmla="*/ 232 h 308"/>
              <a:gd name="T60" fmla="*/ 18 w 259"/>
              <a:gd name="T61" fmla="*/ 18 h 308"/>
              <a:gd name="T62" fmla="*/ 92 w 259"/>
              <a:gd name="T63" fmla="*/ 18 h 308"/>
              <a:gd name="T64" fmla="*/ 92 w 259"/>
              <a:gd name="T65" fmla="*/ 28 h 308"/>
              <a:gd name="T66" fmla="*/ 49 w 259"/>
              <a:gd name="T67" fmla="*/ 28 h 308"/>
              <a:gd name="T68" fmla="*/ 28 w 259"/>
              <a:gd name="T69" fmla="*/ 46 h 308"/>
              <a:gd name="T70" fmla="*/ 28 w 259"/>
              <a:gd name="T71" fmla="*/ 232 h 308"/>
              <a:gd name="T72" fmla="*/ 18 w 259"/>
              <a:gd name="T73" fmla="*/ 232 h 308"/>
              <a:gd name="T74" fmla="*/ 46 w 259"/>
              <a:gd name="T75" fmla="*/ 260 h 308"/>
              <a:gd name="T76" fmla="*/ 46 w 259"/>
              <a:gd name="T77" fmla="*/ 46 h 308"/>
              <a:gd name="T78" fmla="*/ 119 w 259"/>
              <a:gd name="T79" fmla="*/ 46 h 308"/>
              <a:gd name="T80" fmla="*/ 119 w 259"/>
              <a:gd name="T81" fmla="*/ 56 h 308"/>
              <a:gd name="T82" fmla="*/ 77 w 259"/>
              <a:gd name="T83" fmla="*/ 56 h 308"/>
              <a:gd name="T84" fmla="*/ 56 w 259"/>
              <a:gd name="T85" fmla="*/ 73 h 308"/>
              <a:gd name="T86" fmla="*/ 56 w 259"/>
              <a:gd name="T87" fmla="*/ 260 h 308"/>
              <a:gd name="T88" fmla="*/ 46 w 259"/>
              <a:gd name="T89" fmla="*/ 260 h 308"/>
              <a:gd name="T90" fmla="*/ 238 w 259"/>
              <a:gd name="T91" fmla="*/ 287 h 308"/>
              <a:gd name="T92" fmla="*/ 74 w 259"/>
              <a:gd name="T93" fmla="*/ 287 h 308"/>
              <a:gd name="T94" fmla="*/ 74 w 259"/>
              <a:gd name="T95" fmla="*/ 73 h 308"/>
              <a:gd name="T96" fmla="*/ 147 w 259"/>
              <a:gd name="T97" fmla="*/ 73 h 308"/>
              <a:gd name="T98" fmla="*/ 147 w 259"/>
              <a:gd name="T99" fmla="*/ 140 h 308"/>
              <a:gd name="T100" fmla="*/ 168 w 259"/>
              <a:gd name="T101" fmla="*/ 165 h 308"/>
              <a:gd name="T102" fmla="*/ 238 w 259"/>
              <a:gd name="T103" fmla="*/ 165 h 308"/>
              <a:gd name="T104" fmla="*/ 238 w 259"/>
              <a:gd name="T105" fmla="*/ 287 h 308"/>
              <a:gd name="T106" fmla="*/ 168 w 259"/>
              <a:gd name="T107" fmla="*/ 140 h 308"/>
              <a:gd name="T108" fmla="*/ 168 w 259"/>
              <a:gd name="T109" fmla="*/ 73 h 308"/>
              <a:gd name="T110" fmla="*/ 238 w 259"/>
              <a:gd name="T111" fmla="*/ 140 h 308"/>
              <a:gd name="T112" fmla="*/ 168 w 259"/>
              <a:gd name="T113" fmla="*/ 14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9" h="308">
                <a:moveTo>
                  <a:pt x="249" y="122"/>
                </a:moveTo>
                <a:cubicBezTo>
                  <a:pt x="240" y="114"/>
                  <a:pt x="232" y="107"/>
                  <a:pt x="225" y="101"/>
                </a:cubicBezTo>
                <a:cubicBezTo>
                  <a:pt x="224" y="99"/>
                  <a:pt x="223" y="97"/>
                  <a:pt x="221" y="95"/>
                </a:cubicBezTo>
                <a:cubicBezTo>
                  <a:pt x="212" y="87"/>
                  <a:pt x="205" y="80"/>
                  <a:pt x="199" y="74"/>
                </a:cubicBezTo>
                <a:cubicBezTo>
                  <a:pt x="198" y="72"/>
                  <a:pt x="196" y="69"/>
                  <a:pt x="193" y="67"/>
                </a:cubicBezTo>
                <a:cubicBezTo>
                  <a:pt x="130" y="7"/>
                  <a:pt x="130" y="7"/>
                  <a:pt x="130" y="7"/>
                </a:cubicBezTo>
                <a:cubicBezTo>
                  <a:pt x="123" y="0"/>
                  <a:pt x="120" y="0"/>
                  <a:pt x="11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1" y="0"/>
                  <a:pt x="0" y="7"/>
                  <a:pt x="0" y="18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9"/>
                  <a:pt x="11" y="253"/>
                  <a:pt x="21" y="253"/>
                </a:cubicBezTo>
                <a:cubicBezTo>
                  <a:pt x="24" y="253"/>
                  <a:pt x="26" y="253"/>
                  <a:pt x="28" y="253"/>
                </a:cubicBezTo>
                <a:cubicBezTo>
                  <a:pt x="28" y="256"/>
                  <a:pt x="28" y="256"/>
                  <a:pt x="28" y="256"/>
                </a:cubicBezTo>
                <a:cubicBezTo>
                  <a:pt x="28" y="267"/>
                  <a:pt x="39" y="281"/>
                  <a:pt x="49" y="281"/>
                </a:cubicBezTo>
                <a:cubicBezTo>
                  <a:pt x="52" y="281"/>
                  <a:pt x="54" y="281"/>
                  <a:pt x="56" y="281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56" y="294"/>
                  <a:pt x="67" y="308"/>
                  <a:pt x="77" y="308"/>
                </a:cubicBezTo>
                <a:cubicBezTo>
                  <a:pt x="231" y="308"/>
                  <a:pt x="231" y="308"/>
                  <a:pt x="231" y="308"/>
                </a:cubicBezTo>
                <a:cubicBezTo>
                  <a:pt x="245" y="308"/>
                  <a:pt x="256" y="294"/>
                  <a:pt x="256" y="284"/>
                </a:cubicBezTo>
                <a:cubicBezTo>
                  <a:pt x="256" y="140"/>
                  <a:pt x="256" y="140"/>
                  <a:pt x="256" y="140"/>
                </a:cubicBezTo>
                <a:cubicBezTo>
                  <a:pt x="256" y="140"/>
                  <a:pt x="259" y="133"/>
                  <a:pt x="249" y="122"/>
                </a:cubicBezTo>
                <a:close/>
                <a:moveTo>
                  <a:pt x="140" y="46"/>
                </a:moveTo>
                <a:cubicBezTo>
                  <a:pt x="144" y="49"/>
                  <a:pt x="148" y="53"/>
                  <a:pt x="151" y="56"/>
                </a:cubicBezTo>
                <a:cubicBezTo>
                  <a:pt x="147" y="56"/>
                  <a:pt x="144" y="56"/>
                  <a:pt x="140" y="56"/>
                </a:cubicBezTo>
                <a:cubicBezTo>
                  <a:pt x="140" y="46"/>
                  <a:pt x="140" y="46"/>
                  <a:pt x="140" y="46"/>
                </a:cubicBezTo>
                <a:close/>
                <a:moveTo>
                  <a:pt x="123" y="28"/>
                </a:moveTo>
                <a:cubicBezTo>
                  <a:pt x="120" y="28"/>
                  <a:pt x="116" y="28"/>
                  <a:pt x="113" y="2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6" y="21"/>
                  <a:pt x="120" y="25"/>
                  <a:pt x="123" y="28"/>
                </a:cubicBezTo>
                <a:close/>
                <a:moveTo>
                  <a:pt x="18" y="232"/>
                </a:moveTo>
                <a:cubicBezTo>
                  <a:pt x="18" y="21"/>
                  <a:pt x="18" y="18"/>
                  <a:pt x="18" y="18"/>
                </a:cubicBezTo>
                <a:cubicBezTo>
                  <a:pt x="88" y="18"/>
                  <a:pt x="92" y="18"/>
                  <a:pt x="92" y="18"/>
                </a:cubicBezTo>
                <a:cubicBezTo>
                  <a:pt x="92" y="21"/>
                  <a:pt x="92" y="25"/>
                  <a:pt x="92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39" y="28"/>
                  <a:pt x="28" y="35"/>
                  <a:pt x="28" y="46"/>
                </a:cubicBezTo>
                <a:cubicBezTo>
                  <a:pt x="28" y="154"/>
                  <a:pt x="28" y="206"/>
                  <a:pt x="28" y="232"/>
                </a:cubicBezTo>
                <a:cubicBezTo>
                  <a:pt x="19" y="232"/>
                  <a:pt x="18" y="232"/>
                  <a:pt x="18" y="232"/>
                </a:cubicBezTo>
                <a:close/>
                <a:moveTo>
                  <a:pt x="46" y="260"/>
                </a:moveTo>
                <a:cubicBezTo>
                  <a:pt x="46" y="49"/>
                  <a:pt x="46" y="46"/>
                  <a:pt x="46" y="46"/>
                </a:cubicBezTo>
                <a:cubicBezTo>
                  <a:pt x="116" y="46"/>
                  <a:pt x="119" y="46"/>
                  <a:pt x="119" y="46"/>
                </a:cubicBezTo>
                <a:cubicBezTo>
                  <a:pt x="119" y="49"/>
                  <a:pt x="119" y="53"/>
                  <a:pt x="119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7" y="56"/>
                  <a:pt x="56" y="63"/>
                  <a:pt x="56" y="73"/>
                </a:cubicBezTo>
                <a:cubicBezTo>
                  <a:pt x="56" y="182"/>
                  <a:pt x="56" y="234"/>
                  <a:pt x="56" y="260"/>
                </a:cubicBezTo>
                <a:cubicBezTo>
                  <a:pt x="47" y="260"/>
                  <a:pt x="46" y="260"/>
                  <a:pt x="46" y="260"/>
                </a:cubicBezTo>
                <a:close/>
                <a:moveTo>
                  <a:pt x="238" y="287"/>
                </a:moveTo>
                <a:cubicBezTo>
                  <a:pt x="84" y="287"/>
                  <a:pt x="74" y="287"/>
                  <a:pt x="74" y="287"/>
                </a:cubicBezTo>
                <a:cubicBezTo>
                  <a:pt x="74" y="77"/>
                  <a:pt x="74" y="73"/>
                  <a:pt x="74" y="73"/>
                </a:cubicBezTo>
                <a:cubicBezTo>
                  <a:pt x="144" y="73"/>
                  <a:pt x="147" y="73"/>
                  <a:pt x="147" y="73"/>
                </a:cubicBezTo>
                <a:cubicBezTo>
                  <a:pt x="147" y="136"/>
                  <a:pt x="147" y="140"/>
                  <a:pt x="147" y="140"/>
                </a:cubicBezTo>
                <a:cubicBezTo>
                  <a:pt x="147" y="151"/>
                  <a:pt x="154" y="165"/>
                  <a:pt x="168" y="165"/>
                </a:cubicBezTo>
                <a:cubicBezTo>
                  <a:pt x="231" y="165"/>
                  <a:pt x="238" y="165"/>
                  <a:pt x="238" y="165"/>
                </a:cubicBezTo>
                <a:lnTo>
                  <a:pt x="238" y="287"/>
                </a:lnTo>
                <a:close/>
                <a:moveTo>
                  <a:pt x="168" y="140"/>
                </a:moveTo>
                <a:cubicBezTo>
                  <a:pt x="168" y="73"/>
                  <a:pt x="168" y="73"/>
                  <a:pt x="168" y="73"/>
                </a:cubicBezTo>
                <a:cubicBezTo>
                  <a:pt x="238" y="140"/>
                  <a:pt x="238" y="140"/>
                  <a:pt x="238" y="140"/>
                </a:cubicBezTo>
                <a:lnTo>
                  <a:pt x="16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64"/>
            <a:endParaRPr lang="en-US" sz="8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125">
            <a:extLst>
              <a:ext uri="{FF2B5EF4-FFF2-40B4-BE49-F238E27FC236}">
                <a16:creationId xmlns:a16="http://schemas.microsoft.com/office/drawing/2014/main" id="{5FB1417D-31CE-4AD3-9D2A-4E14848F8E88}"/>
              </a:ext>
            </a:extLst>
          </p:cNvPr>
          <p:cNvGrpSpPr/>
          <p:nvPr/>
        </p:nvGrpSpPr>
        <p:grpSpPr>
          <a:xfrm>
            <a:off x="7346750" y="3852420"/>
            <a:ext cx="852980" cy="716870"/>
            <a:chOff x="7311791" y="1170194"/>
            <a:chExt cx="1410051" cy="1462596"/>
          </a:xfrm>
        </p:grpSpPr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664CC4F2-561F-478A-B855-0BFCC32976D6}"/>
                </a:ext>
              </a:extLst>
            </p:cNvPr>
            <p:cNvSpPr/>
            <p:nvPr/>
          </p:nvSpPr>
          <p:spPr bwMode="auto">
            <a:xfrm>
              <a:off x="7311791" y="1170194"/>
              <a:ext cx="1410051" cy="140968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5" tIns="34295" rIns="34295" bIns="3429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620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D7146CF4-2936-458D-B08C-13D307F6BA7C}"/>
                </a:ext>
              </a:extLst>
            </p:cNvPr>
            <p:cNvSpPr/>
            <p:nvPr/>
          </p:nvSpPr>
          <p:spPr>
            <a:xfrm>
              <a:off x="7597261" y="2130437"/>
              <a:ext cx="839106" cy="502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</a:p>
          </p:txBody>
        </p:sp>
      </p:grpSp>
      <p:sp>
        <p:nvSpPr>
          <p:cNvPr id="93" name="Freeform 6">
            <a:extLst>
              <a:ext uri="{FF2B5EF4-FFF2-40B4-BE49-F238E27FC236}">
                <a16:creationId xmlns:a16="http://schemas.microsoft.com/office/drawing/2014/main" id="{7D64C7B8-7625-422E-9348-E6D79138A679}"/>
              </a:ext>
            </a:extLst>
          </p:cNvPr>
          <p:cNvSpPr>
            <a:spLocks noEditPoints="1"/>
          </p:cNvSpPr>
          <p:nvPr/>
        </p:nvSpPr>
        <p:spPr bwMode="auto">
          <a:xfrm>
            <a:off x="7595387" y="3929846"/>
            <a:ext cx="375656" cy="360880"/>
          </a:xfrm>
          <a:custGeom>
            <a:avLst/>
            <a:gdLst>
              <a:gd name="T0" fmla="*/ 249 w 259"/>
              <a:gd name="T1" fmla="*/ 122 h 308"/>
              <a:gd name="T2" fmla="*/ 225 w 259"/>
              <a:gd name="T3" fmla="*/ 101 h 308"/>
              <a:gd name="T4" fmla="*/ 221 w 259"/>
              <a:gd name="T5" fmla="*/ 95 h 308"/>
              <a:gd name="T6" fmla="*/ 199 w 259"/>
              <a:gd name="T7" fmla="*/ 74 h 308"/>
              <a:gd name="T8" fmla="*/ 193 w 259"/>
              <a:gd name="T9" fmla="*/ 67 h 308"/>
              <a:gd name="T10" fmla="*/ 130 w 259"/>
              <a:gd name="T11" fmla="*/ 7 h 308"/>
              <a:gd name="T12" fmla="*/ 113 w 259"/>
              <a:gd name="T13" fmla="*/ 0 h 308"/>
              <a:gd name="T14" fmla="*/ 21 w 259"/>
              <a:gd name="T15" fmla="*/ 0 h 308"/>
              <a:gd name="T16" fmla="*/ 0 w 259"/>
              <a:gd name="T17" fmla="*/ 18 h 308"/>
              <a:gd name="T18" fmla="*/ 0 w 259"/>
              <a:gd name="T19" fmla="*/ 229 h 308"/>
              <a:gd name="T20" fmla="*/ 21 w 259"/>
              <a:gd name="T21" fmla="*/ 253 h 308"/>
              <a:gd name="T22" fmla="*/ 28 w 259"/>
              <a:gd name="T23" fmla="*/ 253 h 308"/>
              <a:gd name="T24" fmla="*/ 28 w 259"/>
              <a:gd name="T25" fmla="*/ 256 h 308"/>
              <a:gd name="T26" fmla="*/ 49 w 259"/>
              <a:gd name="T27" fmla="*/ 281 h 308"/>
              <a:gd name="T28" fmla="*/ 56 w 259"/>
              <a:gd name="T29" fmla="*/ 281 h 308"/>
              <a:gd name="T30" fmla="*/ 56 w 259"/>
              <a:gd name="T31" fmla="*/ 284 h 308"/>
              <a:gd name="T32" fmla="*/ 77 w 259"/>
              <a:gd name="T33" fmla="*/ 308 h 308"/>
              <a:gd name="T34" fmla="*/ 231 w 259"/>
              <a:gd name="T35" fmla="*/ 308 h 308"/>
              <a:gd name="T36" fmla="*/ 256 w 259"/>
              <a:gd name="T37" fmla="*/ 284 h 308"/>
              <a:gd name="T38" fmla="*/ 256 w 259"/>
              <a:gd name="T39" fmla="*/ 140 h 308"/>
              <a:gd name="T40" fmla="*/ 249 w 259"/>
              <a:gd name="T41" fmla="*/ 122 h 308"/>
              <a:gd name="T42" fmla="*/ 140 w 259"/>
              <a:gd name="T43" fmla="*/ 46 h 308"/>
              <a:gd name="T44" fmla="*/ 151 w 259"/>
              <a:gd name="T45" fmla="*/ 56 h 308"/>
              <a:gd name="T46" fmla="*/ 140 w 259"/>
              <a:gd name="T47" fmla="*/ 56 h 308"/>
              <a:gd name="T48" fmla="*/ 140 w 259"/>
              <a:gd name="T49" fmla="*/ 46 h 308"/>
              <a:gd name="T50" fmla="*/ 123 w 259"/>
              <a:gd name="T51" fmla="*/ 28 h 308"/>
              <a:gd name="T52" fmla="*/ 113 w 259"/>
              <a:gd name="T53" fmla="*/ 28 h 308"/>
              <a:gd name="T54" fmla="*/ 113 w 259"/>
              <a:gd name="T55" fmla="*/ 18 h 308"/>
              <a:gd name="T56" fmla="*/ 123 w 259"/>
              <a:gd name="T57" fmla="*/ 28 h 308"/>
              <a:gd name="T58" fmla="*/ 18 w 259"/>
              <a:gd name="T59" fmla="*/ 232 h 308"/>
              <a:gd name="T60" fmla="*/ 18 w 259"/>
              <a:gd name="T61" fmla="*/ 18 h 308"/>
              <a:gd name="T62" fmla="*/ 92 w 259"/>
              <a:gd name="T63" fmla="*/ 18 h 308"/>
              <a:gd name="T64" fmla="*/ 92 w 259"/>
              <a:gd name="T65" fmla="*/ 28 h 308"/>
              <a:gd name="T66" fmla="*/ 49 w 259"/>
              <a:gd name="T67" fmla="*/ 28 h 308"/>
              <a:gd name="T68" fmla="*/ 28 w 259"/>
              <a:gd name="T69" fmla="*/ 46 h 308"/>
              <a:gd name="T70" fmla="*/ 28 w 259"/>
              <a:gd name="T71" fmla="*/ 232 h 308"/>
              <a:gd name="T72" fmla="*/ 18 w 259"/>
              <a:gd name="T73" fmla="*/ 232 h 308"/>
              <a:gd name="T74" fmla="*/ 46 w 259"/>
              <a:gd name="T75" fmla="*/ 260 h 308"/>
              <a:gd name="T76" fmla="*/ 46 w 259"/>
              <a:gd name="T77" fmla="*/ 46 h 308"/>
              <a:gd name="T78" fmla="*/ 119 w 259"/>
              <a:gd name="T79" fmla="*/ 46 h 308"/>
              <a:gd name="T80" fmla="*/ 119 w 259"/>
              <a:gd name="T81" fmla="*/ 56 h 308"/>
              <a:gd name="T82" fmla="*/ 77 w 259"/>
              <a:gd name="T83" fmla="*/ 56 h 308"/>
              <a:gd name="T84" fmla="*/ 56 w 259"/>
              <a:gd name="T85" fmla="*/ 73 h 308"/>
              <a:gd name="T86" fmla="*/ 56 w 259"/>
              <a:gd name="T87" fmla="*/ 260 h 308"/>
              <a:gd name="T88" fmla="*/ 46 w 259"/>
              <a:gd name="T89" fmla="*/ 260 h 308"/>
              <a:gd name="T90" fmla="*/ 238 w 259"/>
              <a:gd name="T91" fmla="*/ 287 h 308"/>
              <a:gd name="T92" fmla="*/ 74 w 259"/>
              <a:gd name="T93" fmla="*/ 287 h 308"/>
              <a:gd name="T94" fmla="*/ 74 w 259"/>
              <a:gd name="T95" fmla="*/ 73 h 308"/>
              <a:gd name="T96" fmla="*/ 147 w 259"/>
              <a:gd name="T97" fmla="*/ 73 h 308"/>
              <a:gd name="T98" fmla="*/ 147 w 259"/>
              <a:gd name="T99" fmla="*/ 140 h 308"/>
              <a:gd name="T100" fmla="*/ 168 w 259"/>
              <a:gd name="T101" fmla="*/ 165 h 308"/>
              <a:gd name="T102" fmla="*/ 238 w 259"/>
              <a:gd name="T103" fmla="*/ 165 h 308"/>
              <a:gd name="T104" fmla="*/ 238 w 259"/>
              <a:gd name="T105" fmla="*/ 287 h 308"/>
              <a:gd name="T106" fmla="*/ 168 w 259"/>
              <a:gd name="T107" fmla="*/ 140 h 308"/>
              <a:gd name="T108" fmla="*/ 168 w 259"/>
              <a:gd name="T109" fmla="*/ 73 h 308"/>
              <a:gd name="T110" fmla="*/ 238 w 259"/>
              <a:gd name="T111" fmla="*/ 140 h 308"/>
              <a:gd name="T112" fmla="*/ 168 w 259"/>
              <a:gd name="T113" fmla="*/ 14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9" h="308">
                <a:moveTo>
                  <a:pt x="249" y="122"/>
                </a:moveTo>
                <a:cubicBezTo>
                  <a:pt x="240" y="114"/>
                  <a:pt x="232" y="107"/>
                  <a:pt x="225" y="101"/>
                </a:cubicBezTo>
                <a:cubicBezTo>
                  <a:pt x="224" y="99"/>
                  <a:pt x="223" y="97"/>
                  <a:pt x="221" y="95"/>
                </a:cubicBezTo>
                <a:cubicBezTo>
                  <a:pt x="212" y="87"/>
                  <a:pt x="205" y="80"/>
                  <a:pt x="199" y="74"/>
                </a:cubicBezTo>
                <a:cubicBezTo>
                  <a:pt x="198" y="72"/>
                  <a:pt x="196" y="69"/>
                  <a:pt x="193" y="67"/>
                </a:cubicBezTo>
                <a:cubicBezTo>
                  <a:pt x="130" y="7"/>
                  <a:pt x="130" y="7"/>
                  <a:pt x="130" y="7"/>
                </a:cubicBezTo>
                <a:cubicBezTo>
                  <a:pt x="123" y="0"/>
                  <a:pt x="120" y="0"/>
                  <a:pt x="11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1" y="0"/>
                  <a:pt x="0" y="7"/>
                  <a:pt x="0" y="18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9"/>
                  <a:pt x="11" y="253"/>
                  <a:pt x="21" y="253"/>
                </a:cubicBezTo>
                <a:cubicBezTo>
                  <a:pt x="24" y="253"/>
                  <a:pt x="26" y="253"/>
                  <a:pt x="28" y="253"/>
                </a:cubicBezTo>
                <a:cubicBezTo>
                  <a:pt x="28" y="256"/>
                  <a:pt x="28" y="256"/>
                  <a:pt x="28" y="256"/>
                </a:cubicBezTo>
                <a:cubicBezTo>
                  <a:pt x="28" y="267"/>
                  <a:pt x="39" y="281"/>
                  <a:pt x="49" y="281"/>
                </a:cubicBezTo>
                <a:cubicBezTo>
                  <a:pt x="52" y="281"/>
                  <a:pt x="54" y="281"/>
                  <a:pt x="56" y="281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56" y="294"/>
                  <a:pt x="67" y="308"/>
                  <a:pt x="77" y="308"/>
                </a:cubicBezTo>
                <a:cubicBezTo>
                  <a:pt x="231" y="308"/>
                  <a:pt x="231" y="308"/>
                  <a:pt x="231" y="308"/>
                </a:cubicBezTo>
                <a:cubicBezTo>
                  <a:pt x="245" y="308"/>
                  <a:pt x="256" y="294"/>
                  <a:pt x="256" y="284"/>
                </a:cubicBezTo>
                <a:cubicBezTo>
                  <a:pt x="256" y="140"/>
                  <a:pt x="256" y="140"/>
                  <a:pt x="256" y="140"/>
                </a:cubicBezTo>
                <a:cubicBezTo>
                  <a:pt x="256" y="140"/>
                  <a:pt x="259" y="133"/>
                  <a:pt x="249" y="122"/>
                </a:cubicBezTo>
                <a:close/>
                <a:moveTo>
                  <a:pt x="140" y="46"/>
                </a:moveTo>
                <a:cubicBezTo>
                  <a:pt x="144" y="49"/>
                  <a:pt x="148" y="53"/>
                  <a:pt x="151" y="56"/>
                </a:cubicBezTo>
                <a:cubicBezTo>
                  <a:pt x="147" y="56"/>
                  <a:pt x="144" y="56"/>
                  <a:pt x="140" y="56"/>
                </a:cubicBezTo>
                <a:cubicBezTo>
                  <a:pt x="140" y="46"/>
                  <a:pt x="140" y="46"/>
                  <a:pt x="140" y="46"/>
                </a:cubicBezTo>
                <a:close/>
                <a:moveTo>
                  <a:pt x="123" y="28"/>
                </a:moveTo>
                <a:cubicBezTo>
                  <a:pt x="120" y="28"/>
                  <a:pt x="116" y="28"/>
                  <a:pt x="113" y="2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6" y="21"/>
                  <a:pt x="120" y="25"/>
                  <a:pt x="123" y="28"/>
                </a:cubicBezTo>
                <a:close/>
                <a:moveTo>
                  <a:pt x="18" y="232"/>
                </a:moveTo>
                <a:cubicBezTo>
                  <a:pt x="18" y="21"/>
                  <a:pt x="18" y="18"/>
                  <a:pt x="18" y="18"/>
                </a:cubicBezTo>
                <a:cubicBezTo>
                  <a:pt x="88" y="18"/>
                  <a:pt x="92" y="18"/>
                  <a:pt x="92" y="18"/>
                </a:cubicBezTo>
                <a:cubicBezTo>
                  <a:pt x="92" y="21"/>
                  <a:pt x="92" y="25"/>
                  <a:pt x="92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39" y="28"/>
                  <a:pt x="28" y="35"/>
                  <a:pt x="28" y="46"/>
                </a:cubicBezTo>
                <a:cubicBezTo>
                  <a:pt x="28" y="154"/>
                  <a:pt x="28" y="206"/>
                  <a:pt x="28" y="232"/>
                </a:cubicBezTo>
                <a:cubicBezTo>
                  <a:pt x="19" y="232"/>
                  <a:pt x="18" y="232"/>
                  <a:pt x="18" y="232"/>
                </a:cubicBezTo>
                <a:close/>
                <a:moveTo>
                  <a:pt x="46" y="260"/>
                </a:moveTo>
                <a:cubicBezTo>
                  <a:pt x="46" y="49"/>
                  <a:pt x="46" y="46"/>
                  <a:pt x="46" y="46"/>
                </a:cubicBezTo>
                <a:cubicBezTo>
                  <a:pt x="116" y="46"/>
                  <a:pt x="119" y="46"/>
                  <a:pt x="119" y="46"/>
                </a:cubicBezTo>
                <a:cubicBezTo>
                  <a:pt x="119" y="49"/>
                  <a:pt x="119" y="53"/>
                  <a:pt x="119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7" y="56"/>
                  <a:pt x="56" y="63"/>
                  <a:pt x="56" y="73"/>
                </a:cubicBezTo>
                <a:cubicBezTo>
                  <a:pt x="56" y="182"/>
                  <a:pt x="56" y="234"/>
                  <a:pt x="56" y="260"/>
                </a:cubicBezTo>
                <a:cubicBezTo>
                  <a:pt x="47" y="260"/>
                  <a:pt x="46" y="260"/>
                  <a:pt x="46" y="260"/>
                </a:cubicBezTo>
                <a:close/>
                <a:moveTo>
                  <a:pt x="238" y="287"/>
                </a:moveTo>
                <a:cubicBezTo>
                  <a:pt x="84" y="287"/>
                  <a:pt x="74" y="287"/>
                  <a:pt x="74" y="287"/>
                </a:cubicBezTo>
                <a:cubicBezTo>
                  <a:pt x="74" y="77"/>
                  <a:pt x="74" y="73"/>
                  <a:pt x="74" y="73"/>
                </a:cubicBezTo>
                <a:cubicBezTo>
                  <a:pt x="144" y="73"/>
                  <a:pt x="147" y="73"/>
                  <a:pt x="147" y="73"/>
                </a:cubicBezTo>
                <a:cubicBezTo>
                  <a:pt x="147" y="136"/>
                  <a:pt x="147" y="140"/>
                  <a:pt x="147" y="140"/>
                </a:cubicBezTo>
                <a:cubicBezTo>
                  <a:pt x="147" y="151"/>
                  <a:pt x="154" y="165"/>
                  <a:pt x="168" y="165"/>
                </a:cubicBezTo>
                <a:cubicBezTo>
                  <a:pt x="231" y="165"/>
                  <a:pt x="238" y="165"/>
                  <a:pt x="238" y="165"/>
                </a:cubicBezTo>
                <a:lnTo>
                  <a:pt x="238" y="287"/>
                </a:lnTo>
                <a:close/>
                <a:moveTo>
                  <a:pt x="168" y="140"/>
                </a:moveTo>
                <a:cubicBezTo>
                  <a:pt x="168" y="73"/>
                  <a:pt x="168" y="73"/>
                  <a:pt x="168" y="73"/>
                </a:cubicBezTo>
                <a:cubicBezTo>
                  <a:pt x="238" y="140"/>
                  <a:pt x="238" y="140"/>
                  <a:pt x="238" y="140"/>
                </a:cubicBezTo>
                <a:lnTo>
                  <a:pt x="16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64"/>
            <a:endParaRPr lang="en-US" sz="8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130">
            <a:extLst>
              <a:ext uri="{FF2B5EF4-FFF2-40B4-BE49-F238E27FC236}">
                <a16:creationId xmlns:a16="http://schemas.microsoft.com/office/drawing/2014/main" id="{C54BF6E7-9621-427E-8157-4DA97FBE9F09}"/>
              </a:ext>
            </a:extLst>
          </p:cNvPr>
          <p:cNvGrpSpPr/>
          <p:nvPr/>
        </p:nvGrpSpPr>
        <p:grpSpPr>
          <a:xfrm>
            <a:off x="4276240" y="3852384"/>
            <a:ext cx="852980" cy="714710"/>
            <a:chOff x="7311791" y="1170194"/>
            <a:chExt cx="1410051" cy="1458189"/>
          </a:xfrm>
        </p:grpSpPr>
        <p:sp>
          <p:nvSpPr>
            <p:cNvPr id="95" name="Rectangle 7">
              <a:extLst>
                <a:ext uri="{FF2B5EF4-FFF2-40B4-BE49-F238E27FC236}">
                  <a16:creationId xmlns:a16="http://schemas.microsoft.com/office/drawing/2014/main" id="{739FB2EC-9C8D-4370-8E21-2C6C7238503F}"/>
                </a:ext>
              </a:extLst>
            </p:cNvPr>
            <p:cNvSpPr/>
            <p:nvPr/>
          </p:nvSpPr>
          <p:spPr bwMode="auto">
            <a:xfrm>
              <a:off x="7311791" y="1170194"/>
              <a:ext cx="1410051" cy="140968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5" tIns="34295" rIns="34295" bIns="3429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620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CF0F891-A848-4F86-8274-21AFFE245BC0}"/>
                </a:ext>
              </a:extLst>
            </p:cNvPr>
            <p:cNvSpPr/>
            <p:nvPr/>
          </p:nvSpPr>
          <p:spPr>
            <a:xfrm>
              <a:off x="7603808" y="2126030"/>
              <a:ext cx="845531" cy="502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DSL</a:t>
              </a:r>
            </a:p>
          </p:txBody>
        </p:sp>
      </p:grpSp>
      <p:sp>
        <p:nvSpPr>
          <p:cNvPr id="97" name="Freeform 6">
            <a:extLst>
              <a:ext uri="{FF2B5EF4-FFF2-40B4-BE49-F238E27FC236}">
                <a16:creationId xmlns:a16="http://schemas.microsoft.com/office/drawing/2014/main" id="{82B4A031-8C0B-4B35-85D3-A62E3F627653}"/>
              </a:ext>
            </a:extLst>
          </p:cNvPr>
          <p:cNvSpPr>
            <a:spLocks noEditPoints="1"/>
          </p:cNvSpPr>
          <p:nvPr/>
        </p:nvSpPr>
        <p:spPr bwMode="auto">
          <a:xfrm>
            <a:off x="4506066" y="3918920"/>
            <a:ext cx="375656" cy="360880"/>
          </a:xfrm>
          <a:custGeom>
            <a:avLst/>
            <a:gdLst>
              <a:gd name="T0" fmla="*/ 249 w 259"/>
              <a:gd name="T1" fmla="*/ 122 h 308"/>
              <a:gd name="T2" fmla="*/ 225 w 259"/>
              <a:gd name="T3" fmla="*/ 101 h 308"/>
              <a:gd name="T4" fmla="*/ 221 w 259"/>
              <a:gd name="T5" fmla="*/ 95 h 308"/>
              <a:gd name="T6" fmla="*/ 199 w 259"/>
              <a:gd name="T7" fmla="*/ 74 h 308"/>
              <a:gd name="T8" fmla="*/ 193 w 259"/>
              <a:gd name="T9" fmla="*/ 67 h 308"/>
              <a:gd name="T10" fmla="*/ 130 w 259"/>
              <a:gd name="T11" fmla="*/ 7 h 308"/>
              <a:gd name="T12" fmla="*/ 113 w 259"/>
              <a:gd name="T13" fmla="*/ 0 h 308"/>
              <a:gd name="T14" fmla="*/ 21 w 259"/>
              <a:gd name="T15" fmla="*/ 0 h 308"/>
              <a:gd name="T16" fmla="*/ 0 w 259"/>
              <a:gd name="T17" fmla="*/ 18 h 308"/>
              <a:gd name="T18" fmla="*/ 0 w 259"/>
              <a:gd name="T19" fmla="*/ 229 h 308"/>
              <a:gd name="T20" fmla="*/ 21 w 259"/>
              <a:gd name="T21" fmla="*/ 253 h 308"/>
              <a:gd name="T22" fmla="*/ 28 w 259"/>
              <a:gd name="T23" fmla="*/ 253 h 308"/>
              <a:gd name="T24" fmla="*/ 28 w 259"/>
              <a:gd name="T25" fmla="*/ 256 h 308"/>
              <a:gd name="T26" fmla="*/ 49 w 259"/>
              <a:gd name="T27" fmla="*/ 281 h 308"/>
              <a:gd name="T28" fmla="*/ 56 w 259"/>
              <a:gd name="T29" fmla="*/ 281 h 308"/>
              <a:gd name="T30" fmla="*/ 56 w 259"/>
              <a:gd name="T31" fmla="*/ 284 h 308"/>
              <a:gd name="T32" fmla="*/ 77 w 259"/>
              <a:gd name="T33" fmla="*/ 308 h 308"/>
              <a:gd name="T34" fmla="*/ 231 w 259"/>
              <a:gd name="T35" fmla="*/ 308 h 308"/>
              <a:gd name="T36" fmla="*/ 256 w 259"/>
              <a:gd name="T37" fmla="*/ 284 h 308"/>
              <a:gd name="T38" fmla="*/ 256 w 259"/>
              <a:gd name="T39" fmla="*/ 140 h 308"/>
              <a:gd name="T40" fmla="*/ 249 w 259"/>
              <a:gd name="T41" fmla="*/ 122 h 308"/>
              <a:gd name="T42" fmla="*/ 140 w 259"/>
              <a:gd name="T43" fmla="*/ 46 h 308"/>
              <a:gd name="T44" fmla="*/ 151 w 259"/>
              <a:gd name="T45" fmla="*/ 56 h 308"/>
              <a:gd name="T46" fmla="*/ 140 w 259"/>
              <a:gd name="T47" fmla="*/ 56 h 308"/>
              <a:gd name="T48" fmla="*/ 140 w 259"/>
              <a:gd name="T49" fmla="*/ 46 h 308"/>
              <a:gd name="T50" fmla="*/ 123 w 259"/>
              <a:gd name="T51" fmla="*/ 28 h 308"/>
              <a:gd name="T52" fmla="*/ 113 w 259"/>
              <a:gd name="T53" fmla="*/ 28 h 308"/>
              <a:gd name="T54" fmla="*/ 113 w 259"/>
              <a:gd name="T55" fmla="*/ 18 h 308"/>
              <a:gd name="T56" fmla="*/ 123 w 259"/>
              <a:gd name="T57" fmla="*/ 28 h 308"/>
              <a:gd name="T58" fmla="*/ 18 w 259"/>
              <a:gd name="T59" fmla="*/ 232 h 308"/>
              <a:gd name="T60" fmla="*/ 18 w 259"/>
              <a:gd name="T61" fmla="*/ 18 h 308"/>
              <a:gd name="T62" fmla="*/ 92 w 259"/>
              <a:gd name="T63" fmla="*/ 18 h 308"/>
              <a:gd name="T64" fmla="*/ 92 w 259"/>
              <a:gd name="T65" fmla="*/ 28 h 308"/>
              <a:gd name="T66" fmla="*/ 49 w 259"/>
              <a:gd name="T67" fmla="*/ 28 h 308"/>
              <a:gd name="T68" fmla="*/ 28 w 259"/>
              <a:gd name="T69" fmla="*/ 46 h 308"/>
              <a:gd name="T70" fmla="*/ 28 w 259"/>
              <a:gd name="T71" fmla="*/ 232 h 308"/>
              <a:gd name="T72" fmla="*/ 18 w 259"/>
              <a:gd name="T73" fmla="*/ 232 h 308"/>
              <a:gd name="T74" fmla="*/ 46 w 259"/>
              <a:gd name="T75" fmla="*/ 260 h 308"/>
              <a:gd name="T76" fmla="*/ 46 w 259"/>
              <a:gd name="T77" fmla="*/ 46 h 308"/>
              <a:gd name="T78" fmla="*/ 119 w 259"/>
              <a:gd name="T79" fmla="*/ 46 h 308"/>
              <a:gd name="T80" fmla="*/ 119 w 259"/>
              <a:gd name="T81" fmla="*/ 56 h 308"/>
              <a:gd name="T82" fmla="*/ 77 w 259"/>
              <a:gd name="T83" fmla="*/ 56 h 308"/>
              <a:gd name="T84" fmla="*/ 56 w 259"/>
              <a:gd name="T85" fmla="*/ 73 h 308"/>
              <a:gd name="T86" fmla="*/ 56 w 259"/>
              <a:gd name="T87" fmla="*/ 260 h 308"/>
              <a:gd name="T88" fmla="*/ 46 w 259"/>
              <a:gd name="T89" fmla="*/ 260 h 308"/>
              <a:gd name="T90" fmla="*/ 238 w 259"/>
              <a:gd name="T91" fmla="*/ 287 h 308"/>
              <a:gd name="T92" fmla="*/ 74 w 259"/>
              <a:gd name="T93" fmla="*/ 287 h 308"/>
              <a:gd name="T94" fmla="*/ 74 w 259"/>
              <a:gd name="T95" fmla="*/ 73 h 308"/>
              <a:gd name="T96" fmla="*/ 147 w 259"/>
              <a:gd name="T97" fmla="*/ 73 h 308"/>
              <a:gd name="T98" fmla="*/ 147 w 259"/>
              <a:gd name="T99" fmla="*/ 140 h 308"/>
              <a:gd name="T100" fmla="*/ 168 w 259"/>
              <a:gd name="T101" fmla="*/ 165 h 308"/>
              <a:gd name="T102" fmla="*/ 238 w 259"/>
              <a:gd name="T103" fmla="*/ 165 h 308"/>
              <a:gd name="T104" fmla="*/ 238 w 259"/>
              <a:gd name="T105" fmla="*/ 287 h 308"/>
              <a:gd name="T106" fmla="*/ 168 w 259"/>
              <a:gd name="T107" fmla="*/ 140 h 308"/>
              <a:gd name="T108" fmla="*/ 168 w 259"/>
              <a:gd name="T109" fmla="*/ 73 h 308"/>
              <a:gd name="T110" fmla="*/ 238 w 259"/>
              <a:gd name="T111" fmla="*/ 140 h 308"/>
              <a:gd name="T112" fmla="*/ 168 w 259"/>
              <a:gd name="T113" fmla="*/ 14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9" h="308">
                <a:moveTo>
                  <a:pt x="249" y="122"/>
                </a:moveTo>
                <a:cubicBezTo>
                  <a:pt x="240" y="114"/>
                  <a:pt x="232" y="107"/>
                  <a:pt x="225" y="101"/>
                </a:cubicBezTo>
                <a:cubicBezTo>
                  <a:pt x="224" y="99"/>
                  <a:pt x="223" y="97"/>
                  <a:pt x="221" y="95"/>
                </a:cubicBezTo>
                <a:cubicBezTo>
                  <a:pt x="212" y="87"/>
                  <a:pt x="205" y="80"/>
                  <a:pt x="199" y="74"/>
                </a:cubicBezTo>
                <a:cubicBezTo>
                  <a:pt x="198" y="72"/>
                  <a:pt x="196" y="69"/>
                  <a:pt x="193" y="67"/>
                </a:cubicBezTo>
                <a:cubicBezTo>
                  <a:pt x="130" y="7"/>
                  <a:pt x="130" y="7"/>
                  <a:pt x="130" y="7"/>
                </a:cubicBezTo>
                <a:cubicBezTo>
                  <a:pt x="123" y="0"/>
                  <a:pt x="120" y="0"/>
                  <a:pt x="11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1" y="0"/>
                  <a:pt x="0" y="7"/>
                  <a:pt x="0" y="18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9"/>
                  <a:pt x="11" y="253"/>
                  <a:pt x="21" y="253"/>
                </a:cubicBezTo>
                <a:cubicBezTo>
                  <a:pt x="24" y="253"/>
                  <a:pt x="26" y="253"/>
                  <a:pt x="28" y="253"/>
                </a:cubicBezTo>
                <a:cubicBezTo>
                  <a:pt x="28" y="256"/>
                  <a:pt x="28" y="256"/>
                  <a:pt x="28" y="256"/>
                </a:cubicBezTo>
                <a:cubicBezTo>
                  <a:pt x="28" y="267"/>
                  <a:pt x="39" y="281"/>
                  <a:pt x="49" y="281"/>
                </a:cubicBezTo>
                <a:cubicBezTo>
                  <a:pt x="52" y="281"/>
                  <a:pt x="54" y="281"/>
                  <a:pt x="56" y="281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56" y="294"/>
                  <a:pt x="67" y="308"/>
                  <a:pt x="77" y="308"/>
                </a:cubicBezTo>
                <a:cubicBezTo>
                  <a:pt x="231" y="308"/>
                  <a:pt x="231" y="308"/>
                  <a:pt x="231" y="308"/>
                </a:cubicBezTo>
                <a:cubicBezTo>
                  <a:pt x="245" y="308"/>
                  <a:pt x="256" y="294"/>
                  <a:pt x="256" y="284"/>
                </a:cubicBezTo>
                <a:cubicBezTo>
                  <a:pt x="256" y="140"/>
                  <a:pt x="256" y="140"/>
                  <a:pt x="256" y="140"/>
                </a:cubicBezTo>
                <a:cubicBezTo>
                  <a:pt x="256" y="140"/>
                  <a:pt x="259" y="133"/>
                  <a:pt x="249" y="122"/>
                </a:cubicBezTo>
                <a:close/>
                <a:moveTo>
                  <a:pt x="140" y="46"/>
                </a:moveTo>
                <a:cubicBezTo>
                  <a:pt x="144" y="49"/>
                  <a:pt x="148" y="53"/>
                  <a:pt x="151" y="56"/>
                </a:cubicBezTo>
                <a:cubicBezTo>
                  <a:pt x="147" y="56"/>
                  <a:pt x="144" y="56"/>
                  <a:pt x="140" y="56"/>
                </a:cubicBezTo>
                <a:cubicBezTo>
                  <a:pt x="140" y="46"/>
                  <a:pt x="140" y="46"/>
                  <a:pt x="140" y="46"/>
                </a:cubicBezTo>
                <a:close/>
                <a:moveTo>
                  <a:pt x="123" y="28"/>
                </a:moveTo>
                <a:cubicBezTo>
                  <a:pt x="120" y="28"/>
                  <a:pt x="116" y="28"/>
                  <a:pt x="113" y="2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6" y="21"/>
                  <a:pt x="120" y="25"/>
                  <a:pt x="123" y="28"/>
                </a:cubicBezTo>
                <a:close/>
                <a:moveTo>
                  <a:pt x="18" y="232"/>
                </a:moveTo>
                <a:cubicBezTo>
                  <a:pt x="18" y="21"/>
                  <a:pt x="18" y="18"/>
                  <a:pt x="18" y="18"/>
                </a:cubicBezTo>
                <a:cubicBezTo>
                  <a:pt x="88" y="18"/>
                  <a:pt x="92" y="18"/>
                  <a:pt x="92" y="18"/>
                </a:cubicBezTo>
                <a:cubicBezTo>
                  <a:pt x="92" y="21"/>
                  <a:pt x="92" y="25"/>
                  <a:pt x="92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39" y="28"/>
                  <a:pt x="28" y="35"/>
                  <a:pt x="28" y="46"/>
                </a:cubicBezTo>
                <a:cubicBezTo>
                  <a:pt x="28" y="154"/>
                  <a:pt x="28" y="206"/>
                  <a:pt x="28" y="232"/>
                </a:cubicBezTo>
                <a:cubicBezTo>
                  <a:pt x="19" y="232"/>
                  <a:pt x="18" y="232"/>
                  <a:pt x="18" y="232"/>
                </a:cubicBezTo>
                <a:close/>
                <a:moveTo>
                  <a:pt x="46" y="260"/>
                </a:moveTo>
                <a:cubicBezTo>
                  <a:pt x="46" y="49"/>
                  <a:pt x="46" y="46"/>
                  <a:pt x="46" y="46"/>
                </a:cubicBezTo>
                <a:cubicBezTo>
                  <a:pt x="116" y="46"/>
                  <a:pt x="119" y="46"/>
                  <a:pt x="119" y="46"/>
                </a:cubicBezTo>
                <a:cubicBezTo>
                  <a:pt x="119" y="49"/>
                  <a:pt x="119" y="53"/>
                  <a:pt x="119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7" y="56"/>
                  <a:pt x="56" y="63"/>
                  <a:pt x="56" y="73"/>
                </a:cubicBezTo>
                <a:cubicBezTo>
                  <a:pt x="56" y="182"/>
                  <a:pt x="56" y="234"/>
                  <a:pt x="56" y="260"/>
                </a:cubicBezTo>
                <a:cubicBezTo>
                  <a:pt x="47" y="260"/>
                  <a:pt x="46" y="260"/>
                  <a:pt x="46" y="260"/>
                </a:cubicBezTo>
                <a:close/>
                <a:moveTo>
                  <a:pt x="238" y="287"/>
                </a:moveTo>
                <a:cubicBezTo>
                  <a:pt x="84" y="287"/>
                  <a:pt x="74" y="287"/>
                  <a:pt x="74" y="287"/>
                </a:cubicBezTo>
                <a:cubicBezTo>
                  <a:pt x="74" y="77"/>
                  <a:pt x="74" y="73"/>
                  <a:pt x="74" y="73"/>
                </a:cubicBezTo>
                <a:cubicBezTo>
                  <a:pt x="144" y="73"/>
                  <a:pt x="147" y="73"/>
                  <a:pt x="147" y="73"/>
                </a:cubicBezTo>
                <a:cubicBezTo>
                  <a:pt x="147" y="136"/>
                  <a:pt x="147" y="140"/>
                  <a:pt x="147" y="140"/>
                </a:cubicBezTo>
                <a:cubicBezTo>
                  <a:pt x="147" y="151"/>
                  <a:pt x="154" y="165"/>
                  <a:pt x="168" y="165"/>
                </a:cubicBezTo>
                <a:cubicBezTo>
                  <a:pt x="231" y="165"/>
                  <a:pt x="238" y="165"/>
                  <a:pt x="238" y="165"/>
                </a:cubicBezTo>
                <a:lnTo>
                  <a:pt x="238" y="287"/>
                </a:lnTo>
                <a:close/>
                <a:moveTo>
                  <a:pt x="168" y="140"/>
                </a:moveTo>
                <a:cubicBezTo>
                  <a:pt x="168" y="73"/>
                  <a:pt x="168" y="73"/>
                  <a:pt x="168" y="73"/>
                </a:cubicBezTo>
                <a:cubicBezTo>
                  <a:pt x="238" y="140"/>
                  <a:pt x="238" y="140"/>
                  <a:pt x="238" y="140"/>
                </a:cubicBezTo>
                <a:lnTo>
                  <a:pt x="16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64"/>
            <a:endParaRPr lang="en-US" sz="8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135">
            <a:extLst>
              <a:ext uri="{FF2B5EF4-FFF2-40B4-BE49-F238E27FC236}">
                <a16:creationId xmlns:a16="http://schemas.microsoft.com/office/drawing/2014/main" id="{D58D43BE-1280-4727-8114-1B93043C369F}"/>
              </a:ext>
            </a:extLst>
          </p:cNvPr>
          <p:cNvGrpSpPr/>
          <p:nvPr/>
        </p:nvGrpSpPr>
        <p:grpSpPr>
          <a:xfrm>
            <a:off x="5299752" y="3852383"/>
            <a:ext cx="852980" cy="714713"/>
            <a:chOff x="7311791" y="1170194"/>
            <a:chExt cx="1410051" cy="1458195"/>
          </a:xfrm>
        </p:grpSpPr>
        <p:sp>
          <p:nvSpPr>
            <p:cNvPr id="99" name="Rectangle 7">
              <a:extLst>
                <a:ext uri="{FF2B5EF4-FFF2-40B4-BE49-F238E27FC236}">
                  <a16:creationId xmlns:a16="http://schemas.microsoft.com/office/drawing/2014/main" id="{03A0E39D-28D4-4DFC-8CDC-E90B8BCDD305}"/>
                </a:ext>
              </a:extLst>
            </p:cNvPr>
            <p:cNvSpPr/>
            <p:nvPr/>
          </p:nvSpPr>
          <p:spPr bwMode="auto">
            <a:xfrm>
              <a:off x="7311791" y="1170194"/>
              <a:ext cx="1410051" cy="1409684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5" tIns="34295" rIns="34295" bIns="3429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620" fontAlgn="base">
                <a:spcBef>
                  <a:spcPct val="0"/>
                </a:spcBef>
                <a:spcAft>
                  <a:spcPct val="0"/>
                </a:spcAft>
              </a:pP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393200E-44BD-47F6-88FF-47D5A7C05CA8}"/>
                </a:ext>
              </a:extLst>
            </p:cNvPr>
            <p:cNvSpPr/>
            <p:nvPr/>
          </p:nvSpPr>
          <p:spPr>
            <a:xfrm>
              <a:off x="7465726" y="2126036"/>
              <a:ext cx="1099318" cy="502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</a:p>
          </p:txBody>
        </p:sp>
      </p:grpSp>
      <p:sp>
        <p:nvSpPr>
          <p:cNvPr id="101" name="Freeform 6">
            <a:extLst>
              <a:ext uri="{FF2B5EF4-FFF2-40B4-BE49-F238E27FC236}">
                <a16:creationId xmlns:a16="http://schemas.microsoft.com/office/drawing/2014/main" id="{71A6FFAB-0709-4986-B01B-33F086ABA0B3}"/>
              </a:ext>
            </a:extLst>
          </p:cNvPr>
          <p:cNvSpPr>
            <a:spLocks noEditPoints="1"/>
          </p:cNvSpPr>
          <p:nvPr/>
        </p:nvSpPr>
        <p:spPr bwMode="auto">
          <a:xfrm>
            <a:off x="5529577" y="3918933"/>
            <a:ext cx="375656" cy="360881"/>
          </a:xfrm>
          <a:custGeom>
            <a:avLst/>
            <a:gdLst>
              <a:gd name="T0" fmla="*/ 249 w 259"/>
              <a:gd name="T1" fmla="*/ 122 h 308"/>
              <a:gd name="T2" fmla="*/ 225 w 259"/>
              <a:gd name="T3" fmla="*/ 101 h 308"/>
              <a:gd name="T4" fmla="*/ 221 w 259"/>
              <a:gd name="T5" fmla="*/ 95 h 308"/>
              <a:gd name="T6" fmla="*/ 199 w 259"/>
              <a:gd name="T7" fmla="*/ 74 h 308"/>
              <a:gd name="T8" fmla="*/ 193 w 259"/>
              <a:gd name="T9" fmla="*/ 67 h 308"/>
              <a:gd name="T10" fmla="*/ 130 w 259"/>
              <a:gd name="T11" fmla="*/ 7 h 308"/>
              <a:gd name="T12" fmla="*/ 113 w 259"/>
              <a:gd name="T13" fmla="*/ 0 h 308"/>
              <a:gd name="T14" fmla="*/ 21 w 259"/>
              <a:gd name="T15" fmla="*/ 0 h 308"/>
              <a:gd name="T16" fmla="*/ 0 w 259"/>
              <a:gd name="T17" fmla="*/ 18 h 308"/>
              <a:gd name="T18" fmla="*/ 0 w 259"/>
              <a:gd name="T19" fmla="*/ 229 h 308"/>
              <a:gd name="T20" fmla="*/ 21 w 259"/>
              <a:gd name="T21" fmla="*/ 253 h 308"/>
              <a:gd name="T22" fmla="*/ 28 w 259"/>
              <a:gd name="T23" fmla="*/ 253 h 308"/>
              <a:gd name="T24" fmla="*/ 28 w 259"/>
              <a:gd name="T25" fmla="*/ 256 h 308"/>
              <a:gd name="T26" fmla="*/ 49 w 259"/>
              <a:gd name="T27" fmla="*/ 281 h 308"/>
              <a:gd name="T28" fmla="*/ 56 w 259"/>
              <a:gd name="T29" fmla="*/ 281 h 308"/>
              <a:gd name="T30" fmla="*/ 56 w 259"/>
              <a:gd name="T31" fmla="*/ 284 h 308"/>
              <a:gd name="T32" fmla="*/ 77 w 259"/>
              <a:gd name="T33" fmla="*/ 308 h 308"/>
              <a:gd name="T34" fmla="*/ 231 w 259"/>
              <a:gd name="T35" fmla="*/ 308 h 308"/>
              <a:gd name="T36" fmla="*/ 256 w 259"/>
              <a:gd name="T37" fmla="*/ 284 h 308"/>
              <a:gd name="T38" fmla="*/ 256 w 259"/>
              <a:gd name="T39" fmla="*/ 140 h 308"/>
              <a:gd name="T40" fmla="*/ 249 w 259"/>
              <a:gd name="T41" fmla="*/ 122 h 308"/>
              <a:gd name="T42" fmla="*/ 140 w 259"/>
              <a:gd name="T43" fmla="*/ 46 h 308"/>
              <a:gd name="T44" fmla="*/ 151 w 259"/>
              <a:gd name="T45" fmla="*/ 56 h 308"/>
              <a:gd name="T46" fmla="*/ 140 w 259"/>
              <a:gd name="T47" fmla="*/ 56 h 308"/>
              <a:gd name="T48" fmla="*/ 140 w 259"/>
              <a:gd name="T49" fmla="*/ 46 h 308"/>
              <a:gd name="T50" fmla="*/ 123 w 259"/>
              <a:gd name="T51" fmla="*/ 28 h 308"/>
              <a:gd name="T52" fmla="*/ 113 w 259"/>
              <a:gd name="T53" fmla="*/ 28 h 308"/>
              <a:gd name="T54" fmla="*/ 113 w 259"/>
              <a:gd name="T55" fmla="*/ 18 h 308"/>
              <a:gd name="T56" fmla="*/ 123 w 259"/>
              <a:gd name="T57" fmla="*/ 28 h 308"/>
              <a:gd name="T58" fmla="*/ 18 w 259"/>
              <a:gd name="T59" fmla="*/ 232 h 308"/>
              <a:gd name="T60" fmla="*/ 18 w 259"/>
              <a:gd name="T61" fmla="*/ 18 h 308"/>
              <a:gd name="T62" fmla="*/ 92 w 259"/>
              <a:gd name="T63" fmla="*/ 18 h 308"/>
              <a:gd name="T64" fmla="*/ 92 w 259"/>
              <a:gd name="T65" fmla="*/ 28 h 308"/>
              <a:gd name="T66" fmla="*/ 49 w 259"/>
              <a:gd name="T67" fmla="*/ 28 h 308"/>
              <a:gd name="T68" fmla="*/ 28 w 259"/>
              <a:gd name="T69" fmla="*/ 46 h 308"/>
              <a:gd name="T70" fmla="*/ 28 w 259"/>
              <a:gd name="T71" fmla="*/ 232 h 308"/>
              <a:gd name="T72" fmla="*/ 18 w 259"/>
              <a:gd name="T73" fmla="*/ 232 h 308"/>
              <a:gd name="T74" fmla="*/ 46 w 259"/>
              <a:gd name="T75" fmla="*/ 260 h 308"/>
              <a:gd name="T76" fmla="*/ 46 w 259"/>
              <a:gd name="T77" fmla="*/ 46 h 308"/>
              <a:gd name="T78" fmla="*/ 119 w 259"/>
              <a:gd name="T79" fmla="*/ 46 h 308"/>
              <a:gd name="T80" fmla="*/ 119 w 259"/>
              <a:gd name="T81" fmla="*/ 56 h 308"/>
              <a:gd name="T82" fmla="*/ 77 w 259"/>
              <a:gd name="T83" fmla="*/ 56 h 308"/>
              <a:gd name="T84" fmla="*/ 56 w 259"/>
              <a:gd name="T85" fmla="*/ 73 h 308"/>
              <a:gd name="T86" fmla="*/ 56 w 259"/>
              <a:gd name="T87" fmla="*/ 260 h 308"/>
              <a:gd name="T88" fmla="*/ 46 w 259"/>
              <a:gd name="T89" fmla="*/ 260 h 308"/>
              <a:gd name="T90" fmla="*/ 238 w 259"/>
              <a:gd name="T91" fmla="*/ 287 h 308"/>
              <a:gd name="T92" fmla="*/ 74 w 259"/>
              <a:gd name="T93" fmla="*/ 287 h 308"/>
              <a:gd name="T94" fmla="*/ 74 w 259"/>
              <a:gd name="T95" fmla="*/ 73 h 308"/>
              <a:gd name="T96" fmla="*/ 147 w 259"/>
              <a:gd name="T97" fmla="*/ 73 h 308"/>
              <a:gd name="T98" fmla="*/ 147 w 259"/>
              <a:gd name="T99" fmla="*/ 140 h 308"/>
              <a:gd name="T100" fmla="*/ 168 w 259"/>
              <a:gd name="T101" fmla="*/ 165 h 308"/>
              <a:gd name="T102" fmla="*/ 238 w 259"/>
              <a:gd name="T103" fmla="*/ 165 h 308"/>
              <a:gd name="T104" fmla="*/ 238 w 259"/>
              <a:gd name="T105" fmla="*/ 287 h 308"/>
              <a:gd name="T106" fmla="*/ 168 w 259"/>
              <a:gd name="T107" fmla="*/ 140 h 308"/>
              <a:gd name="T108" fmla="*/ 168 w 259"/>
              <a:gd name="T109" fmla="*/ 73 h 308"/>
              <a:gd name="T110" fmla="*/ 238 w 259"/>
              <a:gd name="T111" fmla="*/ 140 h 308"/>
              <a:gd name="T112" fmla="*/ 168 w 259"/>
              <a:gd name="T113" fmla="*/ 14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9" h="308">
                <a:moveTo>
                  <a:pt x="249" y="122"/>
                </a:moveTo>
                <a:cubicBezTo>
                  <a:pt x="240" y="114"/>
                  <a:pt x="232" y="107"/>
                  <a:pt x="225" y="101"/>
                </a:cubicBezTo>
                <a:cubicBezTo>
                  <a:pt x="224" y="99"/>
                  <a:pt x="223" y="97"/>
                  <a:pt x="221" y="95"/>
                </a:cubicBezTo>
                <a:cubicBezTo>
                  <a:pt x="212" y="87"/>
                  <a:pt x="205" y="80"/>
                  <a:pt x="199" y="74"/>
                </a:cubicBezTo>
                <a:cubicBezTo>
                  <a:pt x="198" y="72"/>
                  <a:pt x="196" y="69"/>
                  <a:pt x="193" y="67"/>
                </a:cubicBezTo>
                <a:cubicBezTo>
                  <a:pt x="130" y="7"/>
                  <a:pt x="130" y="7"/>
                  <a:pt x="130" y="7"/>
                </a:cubicBezTo>
                <a:cubicBezTo>
                  <a:pt x="123" y="0"/>
                  <a:pt x="120" y="0"/>
                  <a:pt x="11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1" y="0"/>
                  <a:pt x="0" y="7"/>
                  <a:pt x="0" y="18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9"/>
                  <a:pt x="11" y="253"/>
                  <a:pt x="21" y="253"/>
                </a:cubicBezTo>
                <a:cubicBezTo>
                  <a:pt x="24" y="253"/>
                  <a:pt x="26" y="253"/>
                  <a:pt x="28" y="253"/>
                </a:cubicBezTo>
                <a:cubicBezTo>
                  <a:pt x="28" y="256"/>
                  <a:pt x="28" y="256"/>
                  <a:pt x="28" y="256"/>
                </a:cubicBezTo>
                <a:cubicBezTo>
                  <a:pt x="28" y="267"/>
                  <a:pt x="39" y="281"/>
                  <a:pt x="49" y="281"/>
                </a:cubicBezTo>
                <a:cubicBezTo>
                  <a:pt x="52" y="281"/>
                  <a:pt x="54" y="281"/>
                  <a:pt x="56" y="281"/>
                </a:cubicBezTo>
                <a:cubicBezTo>
                  <a:pt x="56" y="284"/>
                  <a:pt x="56" y="284"/>
                  <a:pt x="56" y="284"/>
                </a:cubicBezTo>
                <a:cubicBezTo>
                  <a:pt x="56" y="294"/>
                  <a:pt x="67" y="308"/>
                  <a:pt x="77" y="308"/>
                </a:cubicBezTo>
                <a:cubicBezTo>
                  <a:pt x="231" y="308"/>
                  <a:pt x="231" y="308"/>
                  <a:pt x="231" y="308"/>
                </a:cubicBezTo>
                <a:cubicBezTo>
                  <a:pt x="245" y="308"/>
                  <a:pt x="256" y="294"/>
                  <a:pt x="256" y="284"/>
                </a:cubicBezTo>
                <a:cubicBezTo>
                  <a:pt x="256" y="140"/>
                  <a:pt x="256" y="140"/>
                  <a:pt x="256" y="140"/>
                </a:cubicBezTo>
                <a:cubicBezTo>
                  <a:pt x="256" y="140"/>
                  <a:pt x="259" y="133"/>
                  <a:pt x="249" y="122"/>
                </a:cubicBezTo>
                <a:close/>
                <a:moveTo>
                  <a:pt x="140" y="46"/>
                </a:moveTo>
                <a:cubicBezTo>
                  <a:pt x="144" y="49"/>
                  <a:pt x="148" y="53"/>
                  <a:pt x="151" y="56"/>
                </a:cubicBezTo>
                <a:cubicBezTo>
                  <a:pt x="147" y="56"/>
                  <a:pt x="144" y="56"/>
                  <a:pt x="140" y="56"/>
                </a:cubicBezTo>
                <a:cubicBezTo>
                  <a:pt x="140" y="46"/>
                  <a:pt x="140" y="46"/>
                  <a:pt x="140" y="46"/>
                </a:cubicBezTo>
                <a:close/>
                <a:moveTo>
                  <a:pt x="123" y="28"/>
                </a:moveTo>
                <a:cubicBezTo>
                  <a:pt x="120" y="28"/>
                  <a:pt x="116" y="28"/>
                  <a:pt x="113" y="2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6" y="21"/>
                  <a:pt x="120" y="25"/>
                  <a:pt x="123" y="28"/>
                </a:cubicBezTo>
                <a:close/>
                <a:moveTo>
                  <a:pt x="18" y="232"/>
                </a:moveTo>
                <a:cubicBezTo>
                  <a:pt x="18" y="21"/>
                  <a:pt x="18" y="18"/>
                  <a:pt x="18" y="18"/>
                </a:cubicBezTo>
                <a:cubicBezTo>
                  <a:pt x="88" y="18"/>
                  <a:pt x="92" y="18"/>
                  <a:pt x="92" y="18"/>
                </a:cubicBezTo>
                <a:cubicBezTo>
                  <a:pt x="92" y="21"/>
                  <a:pt x="92" y="25"/>
                  <a:pt x="92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39" y="28"/>
                  <a:pt x="28" y="35"/>
                  <a:pt x="28" y="46"/>
                </a:cubicBezTo>
                <a:cubicBezTo>
                  <a:pt x="28" y="154"/>
                  <a:pt x="28" y="206"/>
                  <a:pt x="28" y="232"/>
                </a:cubicBezTo>
                <a:cubicBezTo>
                  <a:pt x="19" y="232"/>
                  <a:pt x="18" y="232"/>
                  <a:pt x="18" y="232"/>
                </a:cubicBezTo>
                <a:close/>
                <a:moveTo>
                  <a:pt x="46" y="260"/>
                </a:moveTo>
                <a:cubicBezTo>
                  <a:pt x="46" y="49"/>
                  <a:pt x="46" y="46"/>
                  <a:pt x="46" y="46"/>
                </a:cubicBezTo>
                <a:cubicBezTo>
                  <a:pt x="116" y="46"/>
                  <a:pt x="119" y="46"/>
                  <a:pt x="119" y="46"/>
                </a:cubicBezTo>
                <a:cubicBezTo>
                  <a:pt x="119" y="49"/>
                  <a:pt x="119" y="53"/>
                  <a:pt x="119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7" y="56"/>
                  <a:pt x="56" y="63"/>
                  <a:pt x="56" y="73"/>
                </a:cubicBezTo>
                <a:cubicBezTo>
                  <a:pt x="56" y="182"/>
                  <a:pt x="56" y="234"/>
                  <a:pt x="56" y="260"/>
                </a:cubicBezTo>
                <a:cubicBezTo>
                  <a:pt x="47" y="260"/>
                  <a:pt x="46" y="260"/>
                  <a:pt x="46" y="260"/>
                </a:cubicBezTo>
                <a:close/>
                <a:moveTo>
                  <a:pt x="238" y="287"/>
                </a:moveTo>
                <a:cubicBezTo>
                  <a:pt x="84" y="287"/>
                  <a:pt x="74" y="287"/>
                  <a:pt x="74" y="287"/>
                </a:cubicBezTo>
                <a:cubicBezTo>
                  <a:pt x="74" y="77"/>
                  <a:pt x="74" y="73"/>
                  <a:pt x="74" y="73"/>
                </a:cubicBezTo>
                <a:cubicBezTo>
                  <a:pt x="144" y="73"/>
                  <a:pt x="147" y="73"/>
                  <a:pt x="147" y="73"/>
                </a:cubicBezTo>
                <a:cubicBezTo>
                  <a:pt x="147" y="136"/>
                  <a:pt x="147" y="140"/>
                  <a:pt x="147" y="140"/>
                </a:cubicBezTo>
                <a:cubicBezTo>
                  <a:pt x="147" y="151"/>
                  <a:pt x="154" y="165"/>
                  <a:pt x="168" y="165"/>
                </a:cubicBezTo>
                <a:cubicBezTo>
                  <a:pt x="231" y="165"/>
                  <a:pt x="238" y="165"/>
                  <a:pt x="238" y="165"/>
                </a:cubicBezTo>
                <a:lnTo>
                  <a:pt x="238" y="287"/>
                </a:lnTo>
                <a:close/>
                <a:moveTo>
                  <a:pt x="168" y="140"/>
                </a:moveTo>
                <a:cubicBezTo>
                  <a:pt x="168" y="73"/>
                  <a:pt x="168" y="73"/>
                  <a:pt x="168" y="73"/>
                </a:cubicBezTo>
                <a:cubicBezTo>
                  <a:pt x="238" y="140"/>
                  <a:pt x="238" y="140"/>
                  <a:pt x="238" y="140"/>
                </a:cubicBezTo>
                <a:lnTo>
                  <a:pt x="16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64"/>
            <a:endParaRPr lang="en-US" sz="8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Group 15">
            <a:extLst>
              <a:ext uri="{FF2B5EF4-FFF2-40B4-BE49-F238E27FC236}">
                <a16:creationId xmlns:a16="http://schemas.microsoft.com/office/drawing/2014/main" id="{EF409786-E5D8-4931-9267-C69CBA2ECF19}"/>
              </a:ext>
            </a:extLst>
          </p:cNvPr>
          <p:cNvGrpSpPr/>
          <p:nvPr/>
        </p:nvGrpSpPr>
        <p:grpSpPr>
          <a:xfrm>
            <a:off x="3584803" y="5631603"/>
            <a:ext cx="1381345" cy="901697"/>
            <a:chOff x="3213611" y="2445986"/>
            <a:chExt cx="2622535" cy="2389797"/>
          </a:xfrm>
        </p:grpSpPr>
        <p:grpSp>
          <p:nvGrpSpPr>
            <p:cNvPr id="103" name="Group 10">
              <a:extLst>
                <a:ext uri="{FF2B5EF4-FFF2-40B4-BE49-F238E27FC236}">
                  <a16:creationId xmlns:a16="http://schemas.microsoft.com/office/drawing/2014/main" id="{1A82C5F3-059B-4732-8DF9-6808ED0C0F34}"/>
                </a:ext>
              </a:extLst>
            </p:cNvPr>
            <p:cNvGrpSpPr/>
            <p:nvPr/>
          </p:nvGrpSpPr>
          <p:grpSpPr>
            <a:xfrm flipH="1">
              <a:off x="3528233" y="2445986"/>
              <a:ext cx="2307913" cy="2333274"/>
              <a:chOff x="1435774" y="1789788"/>
              <a:chExt cx="3410045" cy="3447519"/>
            </a:xfrm>
            <a:effectLst/>
          </p:grpSpPr>
          <p:sp>
            <p:nvSpPr>
              <p:cNvPr id="105" name="Parallelogram 5">
                <a:extLst>
                  <a:ext uri="{FF2B5EF4-FFF2-40B4-BE49-F238E27FC236}">
                    <a16:creationId xmlns:a16="http://schemas.microsoft.com/office/drawing/2014/main" id="{03629890-296C-4AFC-8C0E-79C11A762AA7}"/>
                  </a:ext>
                </a:extLst>
              </p:cNvPr>
              <p:cNvSpPr/>
              <p:nvPr/>
            </p:nvSpPr>
            <p:spPr>
              <a:xfrm rot="16200000" flipV="1">
                <a:off x="2443070" y="2834557"/>
                <a:ext cx="2757672" cy="2047827"/>
              </a:xfrm>
              <a:custGeom>
                <a:avLst/>
                <a:gdLst/>
                <a:ahLst/>
                <a:cxnLst/>
                <a:rect l="l" t="t" r="r" b="b"/>
                <a:pathLst>
                  <a:path w="2056374" h="1527048">
                    <a:moveTo>
                      <a:pt x="2056374" y="0"/>
                    </a:moveTo>
                    <a:lnTo>
                      <a:pt x="339951" y="0"/>
                    </a:lnTo>
                    <a:lnTo>
                      <a:pt x="0" y="1527048"/>
                    </a:lnTo>
                    <a:lnTo>
                      <a:pt x="1706076" y="1527048"/>
                    </a:lnTo>
                    <a:lnTo>
                      <a:pt x="1704529" y="15240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BACC6">
                      <a:lumMod val="20000"/>
                      <a:lumOff val="80000"/>
                    </a:srgbClr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13500000" scaled="1"/>
                <a:tileRect/>
              </a:gradFill>
              <a:ln w="12700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6" name="Parallelogram 7">
                <a:extLst>
                  <a:ext uri="{FF2B5EF4-FFF2-40B4-BE49-F238E27FC236}">
                    <a16:creationId xmlns:a16="http://schemas.microsoft.com/office/drawing/2014/main" id="{B90D4BDB-5517-4E82-813D-029D6F382884}"/>
                  </a:ext>
                </a:extLst>
              </p:cNvPr>
              <p:cNvSpPr/>
              <p:nvPr/>
            </p:nvSpPr>
            <p:spPr>
              <a:xfrm rot="5400000" flipH="1" flipV="1">
                <a:off x="635317" y="3075146"/>
                <a:ext cx="2975454" cy="1348868"/>
              </a:xfrm>
              <a:custGeom>
                <a:avLst/>
                <a:gdLst/>
                <a:ahLst/>
                <a:cxnLst/>
                <a:rect l="l" t="t" r="r" b="b"/>
                <a:pathLst>
                  <a:path w="2218772" h="1005840">
                    <a:moveTo>
                      <a:pt x="2218772" y="0"/>
                    </a:moveTo>
                    <a:lnTo>
                      <a:pt x="1706271" y="1005840"/>
                    </a:lnTo>
                    <a:lnTo>
                      <a:pt x="0" y="1005840"/>
                    </a:lnTo>
                    <a:lnTo>
                      <a:pt x="52162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BACC6">
                      <a:lumMod val="20000"/>
                      <a:lumOff val="80000"/>
                    </a:srgbClr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0" scaled="1"/>
                <a:tileRect/>
              </a:gradFill>
              <a:ln w="12700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7" name="Parallelogram 9">
                <a:extLst>
                  <a:ext uri="{FF2B5EF4-FFF2-40B4-BE49-F238E27FC236}">
                    <a16:creationId xmlns:a16="http://schemas.microsoft.com/office/drawing/2014/main" id="{A97BE0DC-12C8-425E-9CB5-D535B9A5E16D}"/>
                  </a:ext>
                </a:extLst>
              </p:cNvPr>
              <p:cNvSpPr/>
              <p:nvPr/>
            </p:nvSpPr>
            <p:spPr>
              <a:xfrm rot="16200000" flipV="1">
                <a:off x="2554883" y="670679"/>
                <a:ext cx="1161684" cy="3399902"/>
              </a:xfrm>
              <a:custGeom>
                <a:avLst/>
                <a:gdLst/>
                <a:ahLst/>
                <a:cxnLst/>
                <a:rect l="l" t="t" r="r" b="b"/>
                <a:pathLst>
                  <a:path w="866258" h="2535280">
                    <a:moveTo>
                      <a:pt x="866258" y="1008202"/>
                    </a:moveTo>
                    <a:lnTo>
                      <a:pt x="352554" y="0"/>
                    </a:lnTo>
                    <a:lnTo>
                      <a:pt x="0" y="1527078"/>
                    </a:lnTo>
                    <a:lnTo>
                      <a:pt x="513705" y="25352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BACC6">
                      <a:lumMod val="20000"/>
                      <a:lumOff val="80000"/>
                    </a:srgbClr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13500000" scaled="1"/>
                <a:tileRect/>
              </a:gradFill>
              <a:ln w="12700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04" name="TextBox 61">
              <a:extLst>
                <a:ext uri="{FF2B5EF4-FFF2-40B4-BE49-F238E27FC236}">
                  <a16:creationId xmlns:a16="http://schemas.microsoft.com/office/drawing/2014/main" id="{FCA192E4-02EA-42E2-B5E4-5700D7F18B0F}"/>
                </a:ext>
              </a:extLst>
            </p:cNvPr>
            <p:cNvSpPr txBox="1"/>
            <p:nvPr/>
          </p:nvSpPr>
          <p:spPr>
            <a:xfrm>
              <a:off x="3213611" y="3122791"/>
              <a:ext cx="2015205" cy="1712992"/>
            </a:xfrm>
            <a:prstGeom prst="rect">
              <a:avLst/>
            </a:prstGeom>
            <a:noFill/>
            <a:scene3d>
              <a:camera prst="isometricRightUp">
                <a:rot lat="452349" lon="1847430" rev="2136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1600" b="1" kern="0" dirty="0">
                  <a:solidFill>
                    <a:srgbClr val="4BACC6">
                      <a:lumMod val="75000"/>
                    </a:srgbClr>
                  </a:solidFill>
                  <a:latin typeface="Calibri"/>
                </a:rPr>
                <a:t>Android</a:t>
              </a:r>
            </a:p>
            <a:p>
              <a:pPr algn="ctr">
                <a:defRPr/>
              </a:pPr>
              <a:r>
                <a:rPr lang="en-US" sz="2000" b="1" kern="0" dirty="0">
                  <a:solidFill>
                    <a:srgbClr val="4BACC6">
                      <a:lumMod val="75000"/>
                    </a:srgbClr>
                  </a:solidFill>
                  <a:latin typeface="Calibri"/>
                </a:rPr>
                <a:t>A</a:t>
              </a:r>
              <a:r>
                <a:rPr lang="en-US" altLang="zh-CN" sz="2000" b="1" kern="0" dirty="0">
                  <a:solidFill>
                    <a:srgbClr val="4BACC6">
                      <a:lumMod val="75000"/>
                    </a:srgbClr>
                  </a:solidFill>
                  <a:latin typeface="Calibri"/>
                </a:rPr>
                <a:t>pp</a:t>
              </a:r>
              <a:endParaRPr lang="en-US" sz="2000" b="1" kern="0" dirty="0">
                <a:solidFill>
                  <a:srgbClr val="4BACC6">
                    <a:lumMod val="75000"/>
                  </a:srgbClr>
                </a:solidFill>
                <a:latin typeface="Calibri"/>
              </a:endParaRPr>
            </a:p>
          </p:txBody>
        </p:sp>
      </p:grpSp>
      <p:grpSp>
        <p:nvGrpSpPr>
          <p:cNvPr id="108" name="Group 28">
            <a:extLst>
              <a:ext uri="{FF2B5EF4-FFF2-40B4-BE49-F238E27FC236}">
                <a16:creationId xmlns:a16="http://schemas.microsoft.com/office/drawing/2014/main" id="{FE394B50-A7ED-4294-87F3-2A29F839FE68}"/>
              </a:ext>
            </a:extLst>
          </p:cNvPr>
          <p:cNvGrpSpPr/>
          <p:nvPr/>
        </p:nvGrpSpPr>
        <p:grpSpPr>
          <a:xfrm>
            <a:off x="5558821" y="5631605"/>
            <a:ext cx="1271856" cy="901699"/>
            <a:chOff x="3444895" y="2445986"/>
            <a:chExt cx="2391251" cy="2389792"/>
          </a:xfrm>
        </p:grpSpPr>
        <p:grpSp>
          <p:nvGrpSpPr>
            <p:cNvPr id="109" name="Group 29">
              <a:extLst>
                <a:ext uri="{FF2B5EF4-FFF2-40B4-BE49-F238E27FC236}">
                  <a16:creationId xmlns:a16="http://schemas.microsoft.com/office/drawing/2014/main" id="{53BB4632-5403-4EF3-8362-0D344CB05A45}"/>
                </a:ext>
              </a:extLst>
            </p:cNvPr>
            <p:cNvGrpSpPr/>
            <p:nvPr/>
          </p:nvGrpSpPr>
          <p:grpSpPr>
            <a:xfrm flipH="1">
              <a:off x="3528233" y="2445986"/>
              <a:ext cx="2307913" cy="2333274"/>
              <a:chOff x="1435774" y="1789788"/>
              <a:chExt cx="3410045" cy="3447519"/>
            </a:xfrm>
            <a:effectLst/>
          </p:grpSpPr>
          <p:sp>
            <p:nvSpPr>
              <p:cNvPr id="111" name="Parallelogram 5">
                <a:extLst>
                  <a:ext uri="{FF2B5EF4-FFF2-40B4-BE49-F238E27FC236}">
                    <a16:creationId xmlns:a16="http://schemas.microsoft.com/office/drawing/2014/main" id="{13B968DA-5D71-43FA-B258-8F681DBF5BA8}"/>
                  </a:ext>
                </a:extLst>
              </p:cNvPr>
              <p:cNvSpPr/>
              <p:nvPr/>
            </p:nvSpPr>
            <p:spPr>
              <a:xfrm rot="16200000" flipV="1">
                <a:off x="2443070" y="2834557"/>
                <a:ext cx="2757672" cy="2047827"/>
              </a:xfrm>
              <a:custGeom>
                <a:avLst/>
                <a:gdLst/>
                <a:ahLst/>
                <a:cxnLst/>
                <a:rect l="l" t="t" r="r" b="b"/>
                <a:pathLst>
                  <a:path w="2056374" h="1527048">
                    <a:moveTo>
                      <a:pt x="2056374" y="0"/>
                    </a:moveTo>
                    <a:lnTo>
                      <a:pt x="339951" y="0"/>
                    </a:lnTo>
                    <a:lnTo>
                      <a:pt x="0" y="1527048"/>
                    </a:lnTo>
                    <a:lnTo>
                      <a:pt x="1706076" y="1527048"/>
                    </a:lnTo>
                    <a:lnTo>
                      <a:pt x="1704529" y="1524011"/>
                    </a:lnTo>
                    <a:close/>
                  </a:path>
                </a:pathLst>
              </a:custGeom>
              <a:gradFill>
                <a:gsLst>
                  <a:gs pos="0">
                    <a:srgbClr val="8064A2">
                      <a:lumMod val="20000"/>
                      <a:lumOff val="80000"/>
                    </a:srgbClr>
                  </a:gs>
                  <a:gs pos="100000">
                    <a:srgbClr val="8064A2">
                      <a:lumMod val="60000"/>
                      <a:lumOff val="40000"/>
                    </a:srgbClr>
                  </a:gs>
                </a:gsLst>
                <a:lin ang="13500000" scaled="1"/>
              </a:gradFill>
              <a:ln w="127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2" name="Parallelogram 7">
                <a:extLst>
                  <a:ext uri="{FF2B5EF4-FFF2-40B4-BE49-F238E27FC236}">
                    <a16:creationId xmlns:a16="http://schemas.microsoft.com/office/drawing/2014/main" id="{6D4CFB0A-3941-4255-9741-60D3DEABB53D}"/>
                  </a:ext>
                </a:extLst>
              </p:cNvPr>
              <p:cNvSpPr/>
              <p:nvPr/>
            </p:nvSpPr>
            <p:spPr>
              <a:xfrm rot="5400000" flipH="1" flipV="1">
                <a:off x="635317" y="3075146"/>
                <a:ext cx="2975454" cy="1348868"/>
              </a:xfrm>
              <a:custGeom>
                <a:avLst/>
                <a:gdLst/>
                <a:ahLst/>
                <a:cxnLst/>
                <a:rect l="l" t="t" r="r" b="b"/>
                <a:pathLst>
                  <a:path w="2218772" h="1005840">
                    <a:moveTo>
                      <a:pt x="2218772" y="0"/>
                    </a:moveTo>
                    <a:lnTo>
                      <a:pt x="1706271" y="1005840"/>
                    </a:lnTo>
                    <a:lnTo>
                      <a:pt x="0" y="1005840"/>
                    </a:lnTo>
                    <a:lnTo>
                      <a:pt x="5216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64A2">
                      <a:lumMod val="20000"/>
                      <a:lumOff val="80000"/>
                    </a:srgbClr>
                  </a:gs>
                  <a:gs pos="100000">
                    <a:srgbClr val="8064A2">
                      <a:lumMod val="60000"/>
                      <a:lumOff val="40000"/>
                    </a:srgbClr>
                  </a:gs>
                </a:gsLst>
                <a:lin ang="13500000" scaled="1"/>
              </a:gradFill>
              <a:ln w="127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3" name="Parallelogram 9">
                <a:extLst>
                  <a:ext uri="{FF2B5EF4-FFF2-40B4-BE49-F238E27FC236}">
                    <a16:creationId xmlns:a16="http://schemas.microsoft.com/office/drawing/2014/main" id="{F8042BA6-02FF-4E11-B64F-AE52CB5DD54D}"/>
                  </a:ext>
                </a:extLst>
              </p:cNvPr>
              <p:cNvSpPr/>
              <p:nvPr/>
            </p:nvSpPr>
            <p:spPr>
              <a:xfrm rot="16200000" flipV="1">
                <a:off x="2554883" y="670679"/>
                <a:ext cx="1161684" cy="3399902"/>
              </a:xfrm>
              <a:custGeom>
                <a:avLst/>
                <a:gdLst/>
                <a:ahLst/>
                <a:cxnLst/>
                <a:rect l="l" t="t" r="r" b="b"/>
                <a:pathLst>
                  <a:path w="866258" h="2535280">
                    <a:moveTo>
                      <a:pt x="866258" y="1008202"/>
                    </a:moveTo>
                    <a:lnTo>
                      <a:pt x="352554" y="0"/>
                    </a:lnTo>
                    <a:lnTo>
                      <a:pt x="0" y="1527078"/>
                    </a:lnTo>
                    <a:lnTo>
                      <a:pt x="513705" y="2535280"/>
                    </a:lnTo>
                    <a:close/>
                  </a:path>
                </a:pathLst>
              </a:custGeom>
              <a:gradFill>
                <a:gsLst>
                  <a:gs pos="0">
                    <a:srgbClr val="8064A2">
                      <a:lumMod val="20000"/>
                      <a:lumOff val="80000"/>
                    </a:srgbClr>
                  </a:gs>
                  <a:gs pos="100000">
                    <a:srgbClr val="8064A2">
                      <a:lumMod val="60000"/>
                      <a:lumOff val="40000"/>
                    </a:srgbClr>
                  </a:gs>
                </a:gsLst>
                <a:lin ang="13500000" scaled="1"/>
              </a:gradFill>
              <a:ln w="127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10" name="TextBox 55">
              <a:extLst>
                <a:ext uri="{FF2B5EF4-FFF2-40B4-BE49-F238E27FC236}">
                  <a16:creationId xmlns:a16="http://schemas.microsoft.com/office/drawing/2014/main" id="{A88E6340-2F9C-4114-8329-7659B540EE5A}"/>
                </a:ext>
              </a:extLst>
            </p:cNvPr>
            <p:cNvSpPr txBox="1"/>
            <p:nvPr/>
          </p:nvSpPr>
          <p:spPr>
            <a:xfrm>
              <a:off x="3444895" y="3122793"/>
              <a:ext cx="1403759" cy="1712985"/>
            </a:xfrm>
            <a:prstGeom prst="rect">
              <a:avLst/>
            </a:prstGeom>
            <a:noFill/>
            <a:scene3d>
              <a:camera prst="isometricRightUp">
                <a:rot lat="452349" lon="1847430" rev="2136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1600" b="1" kern="0" dirty="0">
                  <a:solidFill>
                    <a:srgbClr val="4BACC6">
                      <a:lumMod val="75000"/>
                    </a:srgbClr>
                  </a:solidFill>
                </a:rPr>
                <a:t>iOS</a:t>
              </a:r>
            </a:p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4BACC6">
                      <a:lumMod val="75000"/>
                    </a:srgbClr>
                  </a:solidFill>
                </a:rPr>
                <a:t>App</a:t>
              </a: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FACEC88B-9BD8-4552-97E4-031FFDB846CB}"/>
              </a:ext>
            </a:extLst>
          </p:cNvPr>
          <p:cNvSpPr/>
          <p:nvPr/>
        </p:nvSpPr>
        <p:spPr>
          <a:xfrm>
            <a:off x="1061082" y="3755669"/>
            <a:ext cx="1762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 Studio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8A0FFD63-4D3C-4121-9084-308E7CCF7A5A}"/>
              </a:ext>
            </a:extLst>
          </p:cNvPr>
          <p:cNvSpPr/>
          <p:nvPr/>
        </p:nvSpPr>
        <p:spPr>
          <a:xfrm>
            <a:off x="9555505" y="3760079"/>
            <a:ext cx="15503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Server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57">
            <a:extLst>
              <a:ext uri="{FF2B5EF4-FFF2-40B4-BE49-F238E27FC236}">
                <a16:creationId xmlns:a16="http://schemas.microsoft.com/office/drawing/2014/main" id="{A66F75DB-B845-4D3C-8F29-02F6897E24FB}"/>
              </a:ext>
            </a:extLst>
          </p:cNvPr>
          <p:cNvSpPr txBox="1"/>
          <p:nvPr/>
        </p:nvSpPr>
        <p:spPr>
          <a:xfrm>
            <a:off x="393111" y="1134674"/>
            <a:ext cx="1131475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为开发者提供的跨平台开发工具，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简单、快速、高效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，支持原生、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移动开发平台包括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Server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和集成开发环境两个部分。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集成开发环境基于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Studio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，集成移动项目管理、模板化快速开发向导、基于模板引擎的代码自动生成、智能代码提示、代码调试、模拟运行和统一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开发者使用移动开发平台提供的可视化设计工具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、模板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虚尾箭头 58">
            <a:extLst>
              <a:ext uri="{FF2B5EF4-FFF2-40B4-BE49-F238E27FC236}">
                <a16:creationId xmlns:a16="http://schemas.microsoft.com/office/drawing/2014/main" id="{7C8C9A27-F18D-4A62-91EF-5912C59B6710}"/>
              </a:ext>
            </a:extLst>
          </p:cNvPr>
          <p:cNvSpPr/>
          <p:nvPr/>
        </p:nvSpPr>
        <p:spPr>
          <a:xfrm>
            <a:off x="3764280" y="4589088"/>
            <a:ext cx="4634197" cy="357462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虚尾箭头 59">
            <a:extLst>
              <a:ext uri="{FF2B5EF4-FFF2-40B4-BE49-F238E27FC236}">
                <a16:creationId xmlns:a16="http://schemas.microsoft.com/office/drawing/2014/main" id="{FD09181F-BCC3-4B27-8DE9-E2EBE5075674}"/>
              </a:ext>
            </a:extLst>
          </p:cNvPr>
          <p:cNvSpPr/>
          <p:nvPr/>
        </p:nvSpPr>
        <p:spPr>
          <a:xfrm rot="10800000">
            <a:off x="3721741" y="5222065"/>
            <a:ext cx="4634197" cy="357462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9" name="Picture 2" descr="D:\Documents and Settings\yanglih\桌面\未标题-1.png">
            <a:extLst>
              <a:ext uri="{FF2B5EF4-FFF2-40B4-BE49-F238E27FC236}">
                <a16:creationId xmlns:a16="http://schemas.microsoft.com/office/drawing/2014/main" id="{5AF30C2F-2BA0-47F6-BAE7-80520F90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0" y="4416400"/>
            <a:ext cx="2466120" cy="140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矩形 119">
            <a:extLst>
              <a:ext uri="{FF2B5EF4-FFF2-40B4-BE49-F238E27FC236}">
                <a16:creationId xmlns:a16="http://schemas.microsoft.com/office/drawing/2014/main" id="{57B8ABE3-15A3-49A4-BEA2-74E7CCAEE5F0}"/>
              </a:ext>
            </a:extLst>
          </p:cNvPr>
          <p:cNvSpPr/>
          <p:nvPr/>
        </p:nvSpPr>
        <p:spPr>
          <a:xfrm>
            <a:off x="1188114" y="6056245"/>
            <a:ext cx="1529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5BF197E6-A279-4956-B14A-C0898F91B7E0}"/>
              </a:ext>
            </a:extLst>
          </p:cNvPr>
          <p:cNvSpPr/>
          <p:nvPr/>
        </p:nvSpPr>
        <p:spPr>
          <a:xfrm>
            <a:off x="9752318" y="6132066"/>
            <a:ext cx="1312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云开发服务</a:t>
            </a:r>
          </a:p>
        </p:txBody>
      </p:sp>
      <p:grpSp>
        <p:nvGrpSpPr>
          <p:cNvPr id="122" name="Group 28">
            <a:extLst>
              <a:ext uri="{FF2B5EF4-FFF2-40B4-BE49-F238E27FC236}">
                <a16:creationId xmlns:a16="http://schemas.microsoft.com/office/drawing/2014/main" id="{A602E504-5EE0-4545-8321-3E40A7691DA3}"/>
              </a:ext>
            </a:extLst>
          </p:cNvPr>
          <p:cNvGrpSpPr/>
          <p:nvPr/>
        </p:nvGrpSpPr>
        <p:grpSpPr>
          <a:xfrm>
            <a:off x="7327192" y="5631605"/>
            <a:ext cx="1227530" cy="880374"/>
            <a:chOff x="3528233" y="2445986"/>
            <a:chExt cx="2307913" cy="2333274"/>
          </a:xfrm>
        </p:grpSpPr>
        <p:grpSp>
          <p:nvGrpSpPr>
            <p:cNvPr id="123" name="Group 29">
              <a:extLst>
                <a:ext uri="{FF2B5EF4-FFF2-40B4-BE49-F238E27FC236}">
                  <a16:creationId xmlns:a16="http://schemas.microsoft.com/office/drawing/2014/main" id="{17B5E705-BECF-4FC2-98EA-4A0AFF11BCE9}"/>
                </a:ext>
              </a:extLst>
            </p:cNvPr>
            <p:cNvGrpSpPr/>
            <p:nvPr/>
          </p:nvGrpSpPr>
          <p:grpSpPr>
            <a:xfrm flipH="1">
              <a:off x="3528233" y="2445986"/>
              <a:ext cx="2307913" cy="2333274"/>
              <a:chOff x="1435774" y="1789788"/>
              <a:chExt cx="3410045" cy="3447519"/>
            </a:xfrm>
            <a:effectLst/>
          </p:grpSpPr>
          <p:sp>
            <p:nvSpPr>
              <p:cNvPr id="125" name="Parallelogram 5">
                <a:extLst>
                  <a:ext uri="{FF2B5EF4-FFF2-40B4-BE49-F238E27FC236}">
                    <a16:creationId xmlns:a16="http://schemas.microsoft.com/office/drawing/2014/main" id="{B0AEAB5D-E628-489F-BA7C-1750B1A1A190}"/>
                  </a:ext>
                </a:extLst>
              </p:cNvPr>
              <p:cNvSpPr/>
              <p:nvPr/>
            </p:nvSpPr>
            <p:spPr>
              <a:xfrm rot="16200000" flipV="1">
                <a:off x="2443070" y="2834557"/>
                <a:ext cx="2757672" cy="2047827"/>
              </a:xfrm>
              <a:custGeom>
                <a:avLst/>
                <a:gdLst/>
                <a:ahLst/>
                <a:cxnLst/>
                <a:rect l="l" t="t" r="r" b="b"/>
                <a:pathLst>
                  <a:path w="2056374" h="1527048">
                    <a:moveTo>
                      <a:pt x="2056374" y="0"/>
                    </a:moveTo>
                    <a:lnTo>
                      <a:pt x="339951" y="0"/>
                    </a:lnTo>
                    <a:lnTo>
                      <a:pt x="0" y="1527048"/>
                    </a:lnTo>
                    <a:lnTo>
                      <a:pt x="1706076" y="1527048"/>
                    </a:lnTo>
                    <a:lnTo>
                      <a:pt x="1704529" y="152401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127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6" name="Parallelogram 7">
                <a:extLst>
                  <a:ext uri="{FF2B5EF4-FFF2-40B4-BE49-F238E27FC236}">
                    <a16:creationId xmlns:a16="http://schemas.microsoft.com/office/drawing/2014/main" id="{7AD7FCD3-CF9C-4AAD-9617-582C3EC335A6}"/>
                  </a:ext>
                </a:extLst>
              </p:cNvPr>
              <p:cNvSpPr/>
              <p:nvPr/>
            </p:nvSpPr>
            <p:spPr>
              <a:xfrm rot="5400000" flipH="1" flipV="1">
                <a:off x="635317" y="3075146"/>
                <a:ext cx="2975454" cy="1348868"/>
              </a:xfrm>
              <a:custGeom>
                <a:avLst/>
                <a:gdLst/>
                <a:ahLst/>
                <a:cxnLst/>
                <a:rect l="l" t="t" r="r" b="b"/>
                <a:pathLst>
                  <a:path w="2218772" h="1005840">
                    <a:moveTo>
                      <a:pt x="2218772" y="0"/>
                    </a:moveTo>
                    <a:lnTo>
                      <a:pt x="1706271" y="1005840"/>
                    </a:lnTo>
                    <a:lnTo>
                      <a:pt x="0" y="1005840"/>
                    </a:lnTo>
                    <a:lnTo>
                      <a:pt x="52162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127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7" name="Parallelogram 9">
                <a:extLst>
                  <a:ext uri="{FF2B5EF4-FFF2-40B4-BE49-F238E27FC236}">
                    <a16:creationId xmlns:a16="http://schemas.microsoft.com/office/drawing/2014/main" id="{543441DC-7A3F-4E08-AA3A-04662F398A47}"/>
                  </a:ext>
                </a:extLst>
              </p:cNvPr>
              <p:cNvSpPr/>
              <p:nvPr/>
            </p:nvSpPr>
            <p:spPr>
              <a:xfrm rot="16200000" flipV="1">
                <a:off x="2554883" y="670679"/>
                <a:ext cx="1161684" cy="3399902"/>
              </a:xfrm>
              <a:custGeom>
                <a:avLst/>
                <a:gdLst/>
                <a:ahLst/>
                <a:cxnLst/>
                <a:rect l="l" t="t" r="r" b="b"/>
                <a:pathLst>
                  <a:path w="866258" h="2535280">
                    <a:moveTo>
                      <a:pt x="866258" y="1008202"/>
                    </a:moveTo>
                    <a:lnTo>
                      <a:pt x="352554" y="0"/>
                    </a:lnTo>
                    <a:lnTo>
                      <a:pt x="0" y="1527078"/>
                    </a:lnTo>
                    <a:lnTo>
                      <a:pt x="513705" y="25352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3500000" scaled="1"/>
              </a:gradFill>
              <a:ln w="127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en-US" sz="16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24" name="TextBox 55">
              <a:extLst>
                <a:ext uri="{FF2B5EF4-FFF2-40B4-BE49-F238E27FC236}">
                  <a16:creationId xmlns:a16="http://schemas.microsoft.com/office/drawing/2014/main" id="{4110BF2D-3F62-41EC-8F88-C712FA5354D2}"/>
                </a:ext>
              </a:extLst>
            </p:cNvPr>
            <p:cNvSpPr txBox="1"/>
            <p:nvPr/>
          </p:nvSpPr>
          <p:spPr>
            <a:xfrm>
              <a:off x="3706921" y="3148692"/>
              <a:ext cx="1060310" cy="1386701"/>
            </a:xfrm>
            <a:prstGeom prst="rect">
              <a:avLst/>
            </a:prstGeom>
            <a:noFill/>
            <a:scene3d>
              <a:camera prst="isometricRightUp">
                <a:rot lat="452349" lon="1847430" rev="2136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4BACC6">
                      <a:lumMod val="75000"/>
                    </a:srgbClr>
                  </a:solidFill>
                </a:rPr>
                <a:t>h5</a:t>
              </a:r>
            </a:p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4BACC6">
                      <a:lumMod val="75000"/>
                    </a:srgbClr>
                  </a:solidFill>
                </a:rPr>
                <a:t>app</a:t>
              </a:r>
              <a:endParaRPr lang="en-US" altLang="zh-CN" b="1" kern="0" dirty="0">
                <a:solidFill>
                  <a:srgbClr val="4BACC6">
                    <a:lumMod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34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移动开发平台 </a:t>
            </a:r>
            <a:r>
              <a:rPr lang="en-US" altLang="zh-CN" b="1" dirty="0">
                <a:solidFill>
                  <a:srgbClr val="E60012"/>
                </a:solidFill>
              </a:rPr>
              <a:t>-</a:t>
            </a:r>
            <a:r>
              <a:rPr lang="zh-CN" altLang="en-US" b="1" dirty="0">
                <a:solidFill>
                  <a:srgbClr val="E60012"/>
                </a:solidFill>
              </a:rPr>
              <a:t>开放的</a:t>
            </a:r>
            <a:r>
              <a:rPr lang="en-US" altLang="zh-CN" b="1" dirty="0">
                <a:solidFill>
                  <a:srgbClr val="E60012"/>
                </a:solidFill>
              </a:rPr>
              <a:t>UI</a:t>
            </a:r>
            <a:r>
              <a:rPr lang="zh-CN" altLang="en-US" b="1" dirty="0">
                <a:solidFill>
                  <a:srgbClr val="E60012"/>
                </a:solidFill>
              </a:rPr>
              <a:t>框架、设备服务框架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AE12C4E-5C21-4A83-B3E1-38873168FB6E}"/>
              </a:ext>
            </a:extLst>
          </p:cNvPr>
          <p:cNvSpPr/>
          <p:nvPr/>
        </p:nvSpPr>
        <p:spPr>
          <a:xfrm>
            <a:off x="1082839" y="4998219"/>
            <a:ext cx="6394510" cy="157163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DE8E4FA-E216-486B-8636-786FFDD91B47}"/>
              </a:ext>
            </a:extLst>
          </p:cNvPr>
          <p:cNvSpPr/>
          <p:nvPr/>
        </p:nvSpPr>
        <p:spPr>
          <a:xfrm>
            <a:off x="1082839" y="2200167"/>
            <a:ext cx="6394510" cy="24102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1" name="Rectangle 19">
            <a:extLst>
              <a:ext uri="{FF2B5EF4-FFF2-40B4-BE49-F238E27FC236}">
                <a16:creationId xmlns:a16="http://schemas.microsoft.com/office/drawing/2014/main" id="{8357C2D0-8F24-4FFB-B0FF-179BC69D1652}"/>
              </a:ext>
            </a:extLst>
          </p:cNvPr>
          <p:cNvSpPr/>
          <p:nvPr/>
        </p:nvSpPr>
        <p:spPr bwMode="auto">
          <a:xfrm>
            <a:off x="1264463" y="2359238"/>
            <a:ext cx="188602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latin typeface="微软雅黑" pitchFamily="34" charset="-122"/>
                <a:ea typeface="微软雅黑" pitchFamily="34" charset="-122"/>
              </a:rPr>
              <a:t>Native UI Controls</a:t>
            </a:r>
          </a:p>
        </p:txBody>
      </p:sp>
      <p:sp>
        <p:nvSpPr>
          <p:cNvPr id="72" name="Rectangle 20">
            <a:extLst>
              <a:ext uri="{FF2B5EF4-FFF2-40B4-BE49-F238E27FC236}">
                <a16:creationId xmlns:a16="http://schemas.microsoft.com/office/drawing/2014/main" id="{D015725F-60EE-4D6A-AD9A-9BD66829CBF3}"/>
              </a:ext>
            </a:extLst>
          </p:cNvPr>
          <p:cNvSpPr/>
          <p:nvPr/>
        </p:nvSpPr>
        <p:spPr bwMode="auto">
          <a:xfrm>
            <a:off x="1264497" y="3649882"/>
            <a:ext cx="188598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latin typeface="微软雅黑" pitchFamily="34" charset="-122"/>
                <a:ea typeface="微软雅黑" pitchFamily="34" charset="-122"/>
              </a:rPr>
              <a:t>Native framework</a:t>
            </a:r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89F5FCE1-B6A1-4617-97F8-FB412E9BD8E3}"/>
              </a:ext>
            </a:extLst>
          </p:cNvPr>
          <p:cNvSpPr/>
          <p:nvPr/>
        </p:nvSpPr>
        <p:spPr bwMode="auto">
          <a:xfrm>
            <a:off x="3298294" y="2359238"/>
            <a:ext cx="1886021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latin typeface="微软雅黑" pitchFamily="34" charset="-122"/>
                <a:ea typeface="微软雅黑" pitchFamily="34" charset="-122"/>
              </a:rPr>
              <a:t>Native Browser</a:t>
            </a:r>
          </a:p>
        </p:txBody>
      </p:sp>
      <p:sp>
        <p:nvSpPr>
          <p:cNvPr id="74" name="Rectangle 22">
            <a:extLst>
              <a:ext uri="{FF2B5EF4-FFF2-40B4-BE49-F238E27FC236}">
                <a16:creationId xmlns:a16="http://schemas.microsoft.com/office/drawing/2014/main" id="{A9B35588-C11C-49D0-9F7D-6BBA13A2B24D}"/>
              </a:ext>
            </a:extLst>
          </p:cNvPr>
          <p:cNvSpPr/>
          <p:nvPr/>
        </p:nvSpPr>
        <p:spPr bwMode="auto">
          <a:xfrm>
            <a:off x="5332124" y="2359238"/>
            <a:ext cx="188598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Engine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Rectangle 25">
            <a:extLst>
              <a:ext uri="{FF2B5EF4-FFF2-40B4-BE49-F238E27FC236}">
                <a16:creationId xmlns:a16="http://schemas.microsoft.com/office/drawing/2014/main" id="{84CA6A8E-F87F-43AB-85DF-51AE9DC9E41C}"/>
              </a:ext>
            </a:extLst>
          </p:cNvPr>
          <p:cNvSpPr/>
          <p:nvPr/>
        </p:nvSpPr>
        <p:spPr bwMode="auto">
          <a:xfrm>
            <a:off x="5332124" y="2992256"/>
            <a:ext cx="188598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Private Browser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Rectangle 19">
            <a:extLst>
              <a:ext uri="{FF2B5EF4-FFF2-40B4-BE49-F238E27FC236}">
                <a16:creationId xmlns:a16="http://schemas.microsoft.com/office/drawing/2014/main" id="{0C7523F9-8861-40D4-8050-05DFE7097EAD}"/>
              </a:ext>
            </a:extLst>
          </p:cNvPr>
          <p:cNvSpPr/>
          <p:nvPr/>
        </p:nvSpPr>
        <p:spPr bwMode="auto">
          <a:xfrm>
            <a:off x="1264463" y="2992256"/>
            <a:ext cx="188602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Component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Rectangle 20">
            <a:extLst>
              <a:ext uri="{FF2B5EF4-FFF2-40B4-BE49-F238E27FC236}">
                <a16:creationId xmlns:a16="http://schemas.microsoft.com/office/drawing/2014/main" id="{046B15B3-2744-4045-8043-596BBF11C04F}"/>
              </a:ext>
            </a:extLst>
          </p:cNvPr>
          <p:cNvSpPr/>
          <p:nvPr/>
        </p:nvSpPr>
        <p:spPr bwMode="auto">
          <a:xfrm>
            <a:off x="5332124" y="3649882"/>
            <a:ext cx="188598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en-US" sz="1400" dirty="0">
                <a:latin typeface="微软雅黑" pitchFamily="34" charset="-122"/>
                <a:ea typeface="微软雅黑" pitchFamily="34" charset="-122"/>
              </a:rPr>
              <a:t> Framework</a:t>
            </a:r>
          </a:p>
        </p:txBody>
      </p:sp>
      <p:sp>
        <p:nvSpPr>
          <p:cNvPr id="78" name="Rectangle 25">
            <a:extLst>
              <a:ext uri="{FF2B5EF4-FFF2-40B4-BE49-F238E27FC236}">
                <a16:creationId xmlns:a16="http://schemas.microsoft.com/office/drawing/2014/main" id="{45165574-3435-424D-8C9B-50B80E2144C2}"/>
              </a:ext>
            </a:extLst>
          </p:cNvPr>
          <p:cNvSpPr/>
          <p:nvPr/>
        </p:nvSpPr>
        <p:spPr bwMode="auto">
          <a:xfrm>
            <a:off x="3298294" y="3649882"/>
            <a:ext cx="1886022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latin typeface="微软雅黑" pitchFamily="34" charset="-122"/>
                <a:ea typeface="微软雅黑" pitchFamily="34" charset="-122"/>
              </a:rPr>
              <a:t>Device Access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56940B5-BBC5-4270-A4EB-3E68F8244AFD}"/>
              </a:ext>
            </a:extLst>
          </p:cNvPr>
          <p:cNvSpPr/>
          <p:nvPr/>
        </p:nvSpPr>
        <p:spPr>
          <a:xfrm>
            <a:off x="1255663" y="5875996"/>
            <a:ext cx="6000980" cy="4286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加密、压缩、数据通讯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59D6C83-7B73-465E-9ED4-8D692791059B}"/>
              </a:ext>
            </a:extLst>
          </p:cNvPr>
          <p:cNvSpPr/>
          <p:nvPr/>
        </p:nvSpPr>
        <p:spPr>
          <a:xfrm>
            <a:off x="1255663" y="5284321"/>
            <a:ext cx="1886022" cy="4286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 logic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58EC9CF-315C-4AC3-BB49-B511E6376786}"/>
              </a:ext>
            </a:extLst>
          </p:cNvPr>
          <p:cNvSpPr/>
          <p:nvPr/>
        </p:nvSpPr>
        <p:spPr>
          <a:xfrm>
            <a:off x="3313142" y="5284321"/>
            <a:ext cx="3943501" cy="4286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Request Router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上下箭头 15">
            <a:extLst>
              <a:ext uri="{FF2B5EF4-FFF2-40B4-BE49-F238E27FC236}">
                <a16:creationId xmlns:a16="http://schemas.microsoft.com/office/drawing/2014/main" id="{A435B9F3-1CE3-4675-9CA1-E0D1225A99FF}"/>
              </a:ext>
            </a:extLst>
          </p:cNvPr>
          <p:cNvSpPr/>
          <p:nvPr/>
        </p:nvSpPr>
        <p:spPr>
          <a:xfrm>
            <a:off x="3876761" y="4569591"/>
            <a:ext cx="364541" cy="50006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8EB153C-E140-4E04-A39D-CC6AB2B25043}"/>
              </a:ext>
            </a:extLst>
          </p:cNvPr>
          <p:cNvSpPr/>
          <p:nvPr/>
        </p:nvSpPr>
        <p:spPr>
          <a:xfrm>
            <a:off x="1095686" y="1322156"/>
            <a:ext cx="10000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          采用开放式业界标准技术、开发人员可通过</a:t>
            </a:r>
            <a:r>
              <a:rPr lang="en-US" altLang="zh-CN" dirty="0">
                <a:latin typeface="微软雅黑" charset="0"/>
                <a:ea typeface="微软雅黑" charset="0"/>
              </a:rPr>
              <a:t>Open UI</a:t>
            </a:r>
            <a:r>
              <a:rPr lang="zh-CN" altLang="en-US" dirty="0">
                <a:latin typeface="微软雅黑" charset="0"/>
                <a:ea typeface="微软雅黑" charset="0"/>
              </a:rPr>
              <a:t>定制开发</a:t>
            </a:r>
            <a:r>
              <a:rPr lang="en-US" altLang="zh-CN" dirty="0">
                <a:latin typeface="微软雅黑" charset="0"/>
                <a:ea typeface="微软雅黑" charset="0"/>
              </a:rPr>
              <a:t>App</a:t>
            </a:r>
            <a:r>
              <a:rPr lang="zh-CN" altLang="en-US" dirty="0">
                <a:latin typeface="微软雅黑" charset="0"/>
                <a:ea typeface="微软雅黑" charset="0"/>
              </a:rPr>
              <a:t>界面组件，自由扩展</a:t>
            </a:r>
            <a:r>
              <a:rPr lang="en-US" altLang="zh-CN" dirty="0">
                <a:latin typeface="微软雅黑" charset="0"/>
                <a:ea typeface="微软雅黑" charset="0"/>
              </a:rPr>
              <a:t>UI</a:t>
            </a:r>
            <a:r>
              <a:rPr lang="zh-CN" altLang="en-US" dirty="0">
                <a:latin typeface="微软雅黑" charset="0"/>
                <a:ea typeface="微软雅黑" charset="0"/>
              </a:rPr>
              <a:t>和服务，可集成第三方</a:t>
            </a:r>
            <a:r>
              <a:rPr lang="en-US" altLang="zh-CN" dirty="0">
                <a:latin typeface="微软雅黑" charset="0"/>
                <a:ea typeface="微软雅黑" charset="0"/>
              </a:rPr>
              <a:t>Native</a:t>
            </a:r>
            <a:r>
              <a:rPr lang="zh-CN" altLang="en-US" dirty="0">
                <a:latin typeface="微软雅黑" charset="0"/>
                <a:ea typeface="微软雅黑" charset="0"/>
              </a:rPr>
              <a:t>、</a:t>
            </a:r>
            <a:r>
              <a:rPr lang="en-US" altLang="zh-CN" dirty="0">
                <a:latin typeface="微软雅黑" charset="0"/>
                <a:ea typeface="微软雅黑" charset="0"/>
              </a:rPr>
              <a:t>JS</a:t>
            </a:r>
            <a:r>
              <a:rPr lang="zh-CN" altLang="en-US" dirty="0">
                <a:latin typeface="微软雅黑" charset="0"/>
                <a:ea typeface="微软雅黑" charset="0"/>
              </a:rPr>
              <a:t>框架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762EB5A-DB9F-401C-BF7B-2CB878F9A0D2}"/>
              </a:ext>
            </a:extLst>
          </p:cNvPr>
          <p:cNvSpPr/>
          <p:nvPr/>
        </p:nvSpPr>
        <p:spPr>
          <a:xfrm>
            <a:off x="2573842" y="4144384"/>
            <a:ext cx="3412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Custom UI &amp; Services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5" name="TextBox 18">
            <a:extLst>
              <a:ext uri="{FF2B5EF4-FFF2-40B4-BE49-F238E27FC236}">
                <a16:creationId xmlns:a16="http://schemas.microsoft.com/office/drawing/2014/main" id="{CEDC5620-910C-4EDE-AC3D-2A0173E0D402}"/>
              </a:ext>
            </a:extLst>
          </p:cNvPr>
          <p:cNvSpPr txBox="1"/>
          <p:nvPr/>
        </p:nvSpPr>
        <p:spPr>
          <a:xfrm>
            <a:off x="3838103" y="3020801"/>
            <a:ext cx="80640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MAF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6" name="Picture 2" descr="http://pic.anhuinews.com/0/02/92/41/2924172_900093.jpg">
            <a:extLst>
              <a:ext uri="{FF2B5EF4-FFF2-40B4-BE49-F238E27FC236}">
                <a16:creationId xmlns:a16="http://schemas.microsoft.com/office/drawing/2014/main" id="{A18DD528-0130-4260-B306-53FEF2A5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100" y="2712202"/>
            <a:ext cx="788822" cy="65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0" descr="http://www.uedsc.com/wp-content/uploads/2015/08/framework7.jpg">
            <a:extLst>
              <a:ext uri="{FF2B5EF4-FFF2-40B4-BE49-F238E27FC236}">
                <a16:creationId xmlns:a16="http://schemas.microsoft.com/office/drawing/2014/main" id="{F9A7DC85-6E08-4585-AFAC-52634D6B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4632" y="4998218"/>
            <a:ext cx="1498484" cy="714381"/>
          </a:xfrm>
          <a:prstGeom prst="rect">
            <a:avLst/>
          </a:prstGeom>
          <a:noFill/>
        </p:spPr>
      </p:pic>
      <p:pic>
        <p:nvPicPr>
          <p:cNvPr id="129" name="Picture 11">
            <a:extLst>
              <a:ext uri="{FF2B5EF4-FFF2-40B4-BE49-F238E27FC236}">
                <a16:creationId xmlns:a16="http://schemas.microsoft.com/office/drawing/2014/main" id="{5FBE7451-C0EB-4DD4-A531-10DB5AA9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4632" y="4498152"/>
            <a:ext cx="1642028" cy="36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" name="Picture 12">
            <a:extLst>
              <a:ext uri="{FF2B5EF4-FFF2-40B4-BE49-F238E27FC236}">
                <a16:creationId xmlns:a16="http://schemas.microsoft.com/office/drawing/2014/main" id="{525DAAA4-9DD0-49E3-941B-41CC8BA2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20654" y="3926648"/>
            <a:ext cx="61363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" name="Picture 14" descr="http://img.sj33.cn/uploads/allimg/201401/7-140119235512218.jpg">
            <a:extLst>
              <a:ext uri="{FF2B5EF4-FFF2-40B4-BE49-F238E27FC236}">
                <a16:creationId xmlns:a16="http://schemas.microsoft.com/office/drawing/2014/main" id="{84127A45-DAEF-4D10-BD75-F35DC8F05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49197" y="2783640"/>
            <a:ext cx="1122308" cy="712109"/>
          </a:xfrm>
          <a:prstGeom prst="rect">
            <a:avLst/>
          </a:prstGeom>
          <a:noFill/>
        </p:spPr>
      </p:pic>
      <p:pic>
        <p:nvPicPr>
          <p:cNvPr id="132" name="Picture 15">
            <a:extLst>
              <a:ext uri="{FF2B5EF4-FFF2-40B4-BE49-F238E27FC236}">
                <a16:creationId xmlns:a16="http://schemas.microsoft.com/office/drawing/2014/main" id="{B99B4DE1-B220-4924-9F88-A507C87E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1719" y="3140830"/>
            <a:ext cx="1068325" cy="21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" name="Picture 18">
            <a:extLst>
              <a:ext uri="{FF2B5EF4-FFF2-40B4-BE49-F238E27FC236}">
                <a16:creationId xmlns:a16="http://schemas.microsoft.com/office/drawing/2014/main" id="{0FCBB932-FBB9-4D3F-B718-624BCCD2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63469" y="4641028"/>
            <a:ext cx="1026319" cy="328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" name="Picture 21">
            <a:extLst>
              <a:ext uri="{FF2B5EF4-FFF2-40B4-BE49-F238E27FC236}">
                <a16:creationId xmlns:a16="http://schemas.microsoft.com/office/drawing/2014/main" id="{3A9511C3-7250-4528-8C59-C7449F6E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77447" y="2640764"/>
            <a:ext cx="1322895" cy="26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" name="Picture 24">
            <a:extLst>
              <a:ext uri="{FF2B5EF4-FFF2-40B4-BE49-F238E27FC236}">
                <a16:creationId xmlns:a16="http://schemas.microsoft.com/office/drawing/2014/main" id="{D099656F-17B4-41A9-A560-6DE560165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049197" y="3569458"/>
            <a:ext cx="1051762" cy="18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" name="Picture 4" descr="http://images.cnitblog.com/blog/139239/201407/031343334023018.png">
            <a:extLst>
              <a:ext uri="{FF2B5EF4-FFF2-40B4-BE49-F238E27FC236}">
                <a16:creationId xmlns:a16="http://schemas.microsoft.com/office/drawing/2014/main" id="{AE2E46A0-08DF-4442-8A43-9A9B448A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06088" y="3498020"/>
            <a:ext cx="1234024" cy="328665"/>
          </a:xfrm>
          <a:prstGeom prst="rect">
            <a:avLst/>
          </a:prstGeom>
          <a:noFill/>
        </p:spPr>
      </p:pic>
      <p:pic>
        <p:nvPicPr>
          <p:cNvPr id="137" name="Picture 13" descr="http://cms.csdnimg.cn/article/201303/21/514a6b6b15d8b.jpg">
            <a:extLst>
              <a:ext uri="{FF2B5EF4-FFF2-40B4-BE49-F238E27FC236}">
                <a16:creationId xmlns:a16="http://schemas.microsoft.com/office/drawing/2014/main" id="{99AABD10-BDDA-40FB-9AA1-DA008191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48904" y="3998086"/>
            <a:ext cx="1803773" cy="383443"/>
          </a:xfrm>
          <a:prstGeom prst="rect">
            <a:avLst/>
          </a:prstGeom>
          <a:noFill/>
        </p:spPr>
      </p:pic>
      <p:pic>
        <p:nvPicPr>
          <p:cNvPr id="138" name="Picture 2" descr="http://www.gaggl.com/wp-content/uploads/2014/04/Apache_Cordova1.png">
            <a:extLst>
              <a:ext uri="{FF2B5EF4-FFF2-40B4-BE49-F238E27FC236}">
                <a16:creationId xmlns:a16="http://schemas.microsoft.com/office/drawing/2014/main" id="{2FE672AE-7902-496D-95AF-89D87EC0A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904" y="5872575"/>
            <a:ext cx="2112751" cy="5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1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移动开发平台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技术的多元化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2553C5-60AE-48D6-9B02-371147BD770A}"/>
              </a:ext>
            </a:extLst>
          </p:cNvPr>
          <p:cNvGrpSpPr/>
          <p:nvPr/>
        </p:nvGrpSpPr>
        <p:grpSpPr>
          <a:xfrm>
            <a:off x="691819" y="1228161"/>
            <a:ext cx="10483403" cy="5308892"/>
            <a:chOff x="0" y="906190"/>
            <a:chExt cx="9144000" cy="5308892"/>
          </a:xfrm>
        </p:grpSpPr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3B3F335B-2826-4419-97B5-F5EA30AEEB6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2265" y="1212603"/>
              <a:ext cx="2297708" cy="1999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Aft>
                  <a:spcPts val="1000"/>
                </a:spcAft>
                <a:buSzPct val="80000"/>
                <a:buFont typeface="+mj-ea"/>
                <a:buAutoNum type="circleNumDbPlain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主体型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Aft>
                  <a:spcPts val="1000"/>
                </a:spcAft>
                <a:buSzPct val="80000"/>
                <a:buFont typeface="+mj-ea"/>
                <a:buAutoNum type="circleNumDbPlain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Aft>
                  <a:spcPts val="1000"/>
                </a:spcAft>
                <a:buSzPct val="80000"/>
                <a:buFont typeface="+mj-ea"/>
                <a:buAutoNum type="circleNumDbPlain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Aft>
                  <a:spcPts val="1000"/>
                </a:spcAft>
                <a:buSzPct val="80000"/>
                <a:buFont typeface="+mj-ea"/>
                <a:buAutoNum type="circleNumDbPlain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私有浏览器型</a:t>
              </a:r>
              <a:b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hybrid-Native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Aft>
                  <a:spcPts val="1000"/>
                </a:spcAft>
                <a:buSzPct val="80000"/>
                <a:buFont typeface="+mj-ea"/>
                <a:buAutoNum type="circleNumDbPlain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交叉编译型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上下箭头 15">
              <a:extLst>
                <a:ext uri="{FF2B5EF4-FFF2-40B4-BE49-F238E27FC236}">
                  <a16:creationId xmlns:a16="http://schemas.microsoft.com/office/drawing/2014/main" id="{7E3671ED-3172-4AFE-8AA6-0E581684DF3B}"/>
                </a:ext>
              </a:extLst>
            </p:cNvPr>
            <p:cNvSpPr/>
            <p:nvPr/>
          </p:nvSpPr>
          <p:spPr>
            <a:xfrm>
              <a:off x="652139" y="1071546"/>
              <a:ext cx="265633" cy="2357454"/>
            </a:xfrm>
            <a:prstGeom prst="upDownArrow">
              <a:avLst/>
            </a:prstGeom>
            <a:solidFill>
              <a:srgbClr val="EE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55646C9-76BC-4344-A58F-A121E4D7270B}"/>
                </a:ext>
              </a:extLst>
            </p:cNvPr>
            <p:cNvSpPr txBox="1"/>
            <p:nvPr/>
          </p:nvSpPr>
          <p:spPr>
            <a:xfrm>
              <a:off x="319925" y="1149478"/>
              <a:ext cx="430887" cy="7078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EE0000"/>
                  </a:solidFill>
                  <a:latin typeface="微软雅黑"/>
                  <a:ea typeface="微软雅黑"/>
                  <a:cs typeface="微软雅黑"/>
                </a:rPr>
                <a:t>高移植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75D1215-7AF0-41A7-B9FA-113A8B94BAC8}"/>
                </a:ext>
              </a:extLst>
            </p:cNvPr>
            <p:cNvSpPr txBox="1"/>
            <p:nvPr/>
          </p:nvSpPr>
          <p:spPr>
            <a:xfrm>
              <a:off x="893090" y="2539062"/>
              <a:ext cx="430887" cy="7078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EE0000"/>
                  </a:solidFill>
                  <a:latin typeface="微软雅黑"/>
                  <a:ea typeface="微软雅黑"/>
                  <a:cs typeface="微软雅黑"/>
                </a:rPr>
                <a:t>高可用</a:t>
              </a:r>
            </a:p>
          </p:txBody>
        </p:sp>
        <p:grpSp>
          <p:nvGrpSpPr>
            <p:cNvPr id="36" name="组合 109">
              <a:extLst>
                <a:ext uri="{FF2B5EF4-FFF2-40B4-BE49-F238E27FC236}">
                  <a16:creationId xmlns:a16="http://schemas.microsoft.com/office/drawing/2014/main" id="{D1BBF810-4350-4C8D-927F-A9276AA5CA2F}"/>
                </a:ext>
              </a:extLst>
            </p:cNvPr>
            <p:cNvGrpSpPr/>
            <p:nvPr/>
          </p:nvGrpSpPr>
          <p:grpSpPr>
            <a:xfrm>
              <a:off x="3127878" y="1142984"/>
              <a:ext cx="2301378" cy="1428760"/>
              <a:chOff x="3127878" y="1500174"/>
              <a:chExt cx="3515824" cy="2071702"/>
            </a:xfrm>
          </p:grpSpPr>
          <p:sp>
            <p:nvSpPr>
              <p:cNvPr id="37" name="圆角矩形 27">
                <a:extLst>
                  <a:ext uri="{FF2B5EF4-FFF2-40B4-BE49-F238E27FC236}">
                    <a16:creationId xmlns:a16="http://schemas.microsoft.com/office/drawing/2014/main" id="{AF8FF5BE-1E42-4F9C-93C2-E8E4932F7524}"/>
                  </a:ext>
                </a:extLst>
              </p:cNvPr>
              <p:cNvSpPr/>
              <p:nvPr/>
            </p:nvSpPr>
            <p:spPr>
              <a:xfrm>
                <a:off x="5673589" y="2071669"/>
                <a:ext cx="497940" cy="4979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28">
                <a:extLst>
                  <a:ext uri="{FF2B5EF4-FFF2-40B4-BE49-F238E27FC236}">
                    <a16:creationId xmlns:a16="http://schemas.microsoft.com/office/drawing/2014/main" id="{A4D983BC-33A4-4C7E-818D-932840DFBA0E}"/>
                  </a:ext>
                </a:extLst>
              </p:cNvPr>
              <p:cNvSpPr/>
              <p:nvPr/>
            </p:nvSpPr>
            <p:spPr>
              <a:xfrm>
                <a:off x="6145762" y="2606201"/>
                <a:ext cx="497940" cy="4979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圆角矩形 24">
                <a:extLst>
                  <a:ext uri="{FF2B5EF4-FFF2-40B4-BE49-F238E27FC236}">
                    <a16:creationId xmlns:a16="http://schemas.microsoft.com/office/drawing/2014/main" id="{1F1EB012-F412-442B-A6C2-D65B81BE7A6B}"/>
                  </a:ext>
                </a:extLst>
              </p:cNvPr>
              <p:cNvSpPr/>
              <p:nvPr/>
            </p:nvSpPr>
            <p:spPr>
              <a:xfrm>
                <a:off x="3395546" y="2447666"/>
                <a:ext cx="497940" cy="4979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25">
                <a:extLst>
                  <a:ext uri="{FF2B5EF4-FFF2-40B4-BE49-F238E27FC236}">
                    <a16:creationId xmlns:a16="http://schemas.microsoft.com/office/drawing/2014/main" id="{0DD6DB17-7EAD-40D6-924C-56585C594F0A}"/>
                  </a:ext>
                </a:extLst>
              </p:cNvPr>
              <p:cNvSpPr/>
              <p:nvPr/>
            </p:nvSpPr>
            <p:spPr>
              <a:xfrm>
                <a:off x="3395546" y="3009244"/>
                <a:ext cx="497940" cy="4979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圆角矩形 26">
                <a:extLst>
                  <a:ext uri="{FF2B5EF4-FFF2-40B4-BE49-F238E27FC236}">
                    <a16:creationId xmlns:a16="http://schemas.microsoft.com/office/drawing/2014/main" id="{22E1F1DF-A9B8-45E7-BF0E-F5F5FAA2F1B7}"/>
                  </a:ext>
                </a:extLst>
              </p:cNvPr>
              <p:cNvSpPr/>
              <p:nvPr/>
            </p:nvSpPr>
            <p:spPr>
              <a:xfrm>
                <a:off x="3955707" y="2755148"/>
                <a:ext cx="497940" cy="4979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6487DB-B1F4-4BED-9033-517041B23F68}"/>
                  </a:ext>
                </a:extLst>
              </p:cNvPr>
              <p:cNvSpPr/>
              <p:nvPr/>
            </p:nvSpPr>
            <p:spPr>
              <a:xfrm>
                <a:off x="4633946" y="1530902"/>
                <a:ext cx="1994394" cy="2040974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690DE72-E1BF-4BA4-B435-D2858B75BBC6}"/>
                  </a:ext>
                </a:extLst>
              </p:cNvPr>
              <p:cNvSpPr/>
              <p:nvPr/>
            </p:nvSpPr>
            <p:spPr>
              <a:xfrm>
                <a:off x="3127878" y="1500174"/>
                <a:ext cx="2000264" cy="2000264"/>
              </a:xfrm>
              <a:prstGeom prst="ellipse">
                <a:avLst/>
              </a:prstGeom>
              <a:noFill/>
              <a:ln w="12700">
                <a:solidFill>
                  <a:srgbClr val="EE0000"/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D2F43D6-22D1-4C33-A8D5-69C40DEAAA49}"/>
                  </a:ext>
                </a:extLst>
              </p:cNvPr>
              <p:cNvSpPr txBox="1"/>
              <p:nvPr/>
            </p:nvSpPr>
            <p:spPr>
              <a:xfrm>
                <a:off x="3342192" y="1785926"/>
                <a:ext cx="1449957" cy="7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Hybrid-Web</a:t>
                </a:r>
                <a:endParaRPr kumimoji="1"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6A93416-FED3-49C4-BC81-9A449A313BC2}"/>
                  </a:ext>
                </a:extLst>
              </p:cNvPr>
              <p:cNvSpPr txBox="1"/>
              <p:nvPr/>
            </p:nvSpPr>
            <p:spPr>
              <a:xfrm>
                <a:off x="4897524" y="2743195"/>
                <a:ext cx="1607128" cy="75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Hybrid-Native</a:t>
                </a:r>
                <a:endParaRPr kumimoji="1"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BCA9A3D-8A74-4D43-AF6A-3CD87554B90E}"/>
                  </a:ext>
                </a:extLst>
              </p:cNvPr>
              <p:cNvSpPr txBox="1"/>
              <p:nvPr/>
            </p:nvSpPr>
            <p:spPr>
              <a:xfrm>
                <a:off x="4611816" y="2289276"/>
                <a:ext cx="364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JS</a:t>
                </a:r>
                <a:endParaRPr kumimoji="1"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DE6352C-B3E3-408E-8B62-37F229868F4A}"/>
                  </a:ext>
                </a:extLst>
              </p:cNvPr>
              <p:cNvSpPr txBox="1"/>
              <p:nvPr/>
            </p:nvSpPr>
            <p:spPr>
              <a:xfrm>
                <a:off x="3627944" y="2861011"/>
                <a:ext cx="47967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①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810C20F-425A-49F5-AFC0-D5C883977E2C}"/>
                  </a:ext>
                </a:extLst>
              </p:cNvPr>
              <p:cNvSpPr txBox="1"/>
              <p:nvPr/>
            </p:nvSpPr>
            <p:spPr>
              <a:xfrm>
                <a:off x="3485067" y="2343085"/>
                <a:ext cx="47967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②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958E291-F51D-4EAB-9E09-301E7AEAF453}"/>
                  </a:ext>
                </a:extLst>
              </p:cNvPr>
              <p:cNvSpPr txBox="1"/>
              <p:nvPr/>
            </p:nvSpPr>
            <p:spPr>
              <a:xfrm>
                <a:off x="4056572" y="2446670"/>
                <a:ext cx="47967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③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6326C9D-62A3-4DDF-8382-AD8E95D2232E}"/>
                  </a:ext>
                </a:extLst>
              </p:cNvPr>
              <p:cNvSpPr txBox="1"/>
              <p:nvPr/>
            </p:nvSpPr>
            <p:spPr>
              <a:xfrm>
                <a:off x="5413894" y="1707344"/>
                <a:ext cx="47967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>
                  <a:defRPr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000" dirty="0"/>
                  <a:t>④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AB41C2E-C73B-4779-B29E-3875342B2C56}"/>
                  </a:ext>
                </a:extLst>
              </p:cNvPr>
              <p:cNvSpPr txBox="1"/>
              <p:nvPr/>
            </p:nvSpPr>
            <p:spPr>
              <a:xfrm>
                <a:off x="5727485" y="2225270"/>
                <a:ext cx="479673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 algn="ctr">
                  <a:defRPr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2000" dirty="0"/>
                  <a:t>⑤</a:t>
                </a:r>
              </a:p>
            </p:txBody>
          </p:sp>
        </p:grpSp>
        <p:grpSp>
          <p:nvGrpSpPr>
            <p:cNvPr id="52" name="组合 62">
              <a:extLst>
                <a:ext uri="{FF2B5EF4-FFF2-40B4-BE49-F238E27FC236}">
                  <a16:creationId xmlns:a16="http://schemas.microsoft.com/office/drawing/2014/main" id="{45826C03-93F5-4A70-B3A7-B754F943A801}"/>
                </a:ext>
              </a:extLst>
            </p:cNvPr>
            <p:cNvGrpSpPr/>
            <p:nvPr/>
          </p:nvGrpSpPr>
          <p:grpSpPr>
            <a:xfrm>
              <a:off x="2857488" y="4143380"/>
              <a:ext cx="5000661" cy="2071702"/>
              <a:chOff x="1524907" y="2597511"/>
              <a:chExt cx="6047490" cy="2688877"/>
            </a:xfrm>
          </p:grpSpPr>
          <p:grpSp>
            <p:nvGrpSpPr>
              <p:cNvPr id="53" name="组合 30">
                <a:extLst>
                  <a:ext uri="{FF2B5EF4-FFF2-40B4-BE49-F238E27FC236}">
                    <a16:creationId xmlns:a16="http://schemas.microsoft.com/office/drawing/2014/main" id="{461B804E-CB66-40B2-ADE0-40BB53822FA8}"/>
                  </a:ext>
                </a:extLst>
              </p:cNvPr>
              <p:cNvGrpSpPr/>
              <p:nvPr/>
            </p:nvGrpSpPr>
            <p:grpSpPr>
              <a:xfrm>
                <a:off x="1524907" y="2597511"/>
                <a:ext cx="6047490" cy="2688877"/>
                <a:chOff x="100392" y="1959183"/>
                <a:chExt cx="6856194" cy="3025422"/>
              </a:xfrm>
            </p:grpSpPr>
            <p:grpSp>
              <p:nvGrpSpPr>
                <p:cNvPr id="60" name="组合 31">
                  <a:extLst>
                    <a:ext uri="{FF2B5EF4-FFF2-40B4-BE49-F238E27FC236}">
                      <a16:creationId xmlns:a16="http://schemas.microsoft.com/office/drawing/2014/main" id="{8B3CCDB1-A2B9-4062-8E5F-B0BD74187D37}"/>
                    </a:ext>
                  </a:extLst>
                </p:cNvPr>
                <p:cNvGrpSpPr/>
                <p:nvPr/>
              </p:nvGrpSpPr>
              <p:grpSpPr>
                <a:xfrm>
                  <a:off x="1832634" y="1959183"/>
                  <a:ext cx="1659467" cy="3025422"/>
                  <a:chOff x="2099730" y="1879599"/>
                  <a:chExt cx="1659467" cy="3025422"/>
                </a:xfrm>
              </p:grpSpPr>
              <p:grpSp>
                <p:nvGrpSpPr>
                  <p:cNvPr id="93" name="组合 40">
                    <a:extLst>
                      <a:ext uri="{FF2B5EF4-FFF2-40B4-BE49-F238E27FC236}">
                        <a16:creationId xmlns:a16="http://schemas.microsoft.com/office/drawing/2014/main" id="{D1C232B2-C115-4F09-92EA-5DEA9A7F4516}"/>
                      </a:ext>
                    </a:extLst>
                  </p:cNvPr>
                  <p:cNvGrpSpPr/>
                  <p:nvPr/>
                </p:nvGrpSpPr>
                <p:grpSpPr>
                  <a:xfrm>
                    <a:off x="2099730" y="1879599"/>
                    <a:ext cx="1659467" cy="3025422"/>
                    <a:chOff x="2438400" y="3431822"/>
                    <a:chExt cx="1659467" cy="3025422"/>
                  </a:xfrm>
                </p:grpSpPr>
                <p:sp>
                  <p:nvSpPr>
                    <p:cNvPr id="95" name="圆角矩形 87">
                      <a:extLst>
                        <a:ext uri="{FF2B5EF4-FFF2-40B4-BE49-F238E27FC236}">
                          <a16:creationId xmlns:a16="http://schemas.microsoft.com/office/drawing/2014/main" id="{44BE2011-1F37-4454-9B0C-CAF63E4E4E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3431822"/>
                      <a:ext cx="1659467" cy="3025422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椭圆 95">
                      <a:extLst>
                        <a:ext uri="{FF2B5EF4-FFF2-40B4-BE49-F238E27FC236}">
                          <a16:creationId xmlns:a16="http://schemas.microsoft.com/office/drawing/2014/main" id="{D7B8B52B-52DC-499A-ACE2-A77E69EAD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1867" y="6050844"/>
                      <a:ext cx="327377" cy="32737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圆角矩形 89">
                      <a:extLst>
                        <a:ext uri="{FF2B5EF4-FFF2-40B4-BE49-F238E27FC236}">
                          <a16:creationId xmlns:a16="http://schemas.microsoft.com/office/drawing/2014/main" id="{79319EBE-8881-4077-9C16-5D10B4BAB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3867" y="3544712"/>
                      <a:ext cx="1377245" cy="2427111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94" name="圆角矩形 86">
                    <a:extLst>
                      <a:ext uri="{FF2B5EF4-FFF2-40B4-BE49-F238E27FC236}">
                        <a16:creationId xmlns:a16="http://schemas.microsoft.com/office/drawing/2014/main" id="{41A729E1-6EB7-4582-90A1-F2DB0858565A}"/>
                      </a:ext>
                    </a:extLst>
                  </p:cNvPr>
                  <p:cNvSpPr/>
                  <p:nvPr/>
                </p:nvSpPr>
                <p:spPr>
                  <a:xfrm>
                    <a:off x="2326399" y="3340146"/>
                    <a:ext cx="1105421" cy="902865"/>
                  </a:xfrm>
                  <a:prstGeom prst="round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1" name="组合 45">
                  <a:extLst>
                    <a:ext uri="{FF2B5EF4-FFF2-40B4-BE49-F238E27FC236}">
                      <a16:creationId xmlns:a16="http://schemas.microsoft.com/office/drawing/2014/main" id="{3B31EDD8-A426-44F3-99AC-43F0FCC320E0}"/>
                    </a:ext>
                  </a:extLst>
                </p:cNvPr>
                <p:cNvGrpSpPr/>
                <p:nvPr/>
              </p:nvGrpSpPr>
              <p:grpSpPr>
                <a:xfrm>
                  <a:off x="100392" y="1959183"/>
                  <a:ext cx="1659467" cy="3025422"/>
                  <a:chOff x="2438400" y="3431822"/>
                  <a:chExt cx="1659467" cy="3025422"/>
                </a:xfrm>
              </p:grpSpPr>
              <p:sp>
                <p:nvSpPr>
                  <p:cNvPr id="90" name="圆角矩形 82">
                    <a:extLst>
                      <a:ext uri="{FF2B5EF4-FFF2-40B4-BE49-F238E27FC236}">
                        <a16:creationId xmlns:a16="http://schemas.microsoft.com/office/drawing/2014/main" id="{179E5ADA-8B21-435E-91AA-73D8CA111AD6}"/>
                      </a:ext>
                    </a:extLst>
                  </p:cNvPr>
                  <p:cNvSpPr/>
                  <p:nvPr/>
                </p:nvSpPr>
                <p:spPr>
                  <a:xfrm>
                    <a:off x="2438400" y="3431822"/>
                    <a:ext cx="1659467" cy="3025422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4B83AA9A-B07F-41CB-B826-B8573BA1DD5B}"/>
                      </a:ext>
                    </a:extLst>
                  </p:cNvPr>
                  <p:cNvSpPr/>
                  <p:nvPr/>
                </p:nvSpPr>
                <p:spPr>
                  <a:xfrm>
                    <a:off x="3081867" y="6050844"/>
                    <a:ext cx="327377" cy="327377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圆角矩形 84">
                    <a:extLst>
                      <a:ext uri="{FF2B5EF4-FFF2-40B4-BE49-F238E27FC236}">
                        <a16:creationId xmlns:a16="http://schemas.microsoft.com/office/drawing/2014/main" id="{EA1E88F9-1AE8-48CF-A5D0-41131E2152F2}"/>
                      </a:ext>
                    </a:extLst>
                  </p:cNvPr>
                  <p:cNvSpPr/>
                  <p:nvPr/>
                </p:nvSpPr>
                <p:spPr>
                  <a:xfrm>
                    <a:off x="2573867" y="3544712"/>
                    <a:ext cx="1377245" cy="2427111"/>
                  </a:xfrm>
                  <a:prstGeom prst="round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2" name="组合 33">
                  <a:extLst>
                    <a:ext uri="{FF2B5EF4-FFF2-40B4-BE49-F238E27FC236}">
                      <a16:creationId xmlns:a16="http://schemas.microsoft.com/office/drawing/2014/main" id="{E8E04150-0CEA-4EE6-90BE-EFC551DC7C9A}"/>
                    </a:ext>
                  </a:extLst>
                </p:cNvPr>
                <p:cNvGrpSpPr/>
                <p:nvPr/>
              </p:nvGrpSpPr>
              <p:grpSpPr>
                <a:xfrm>
                  <a:off x="3564876" y="1959183"/>
                  <a:ext cx="1659467" cy="3025422"/>
                  <a:chOff x="4278121" y="1879599"/>
                  <a:chExt cx="1659467" cy="3025422"/>
                </a:xfrm>
              </p:grpSpPr>
              <p:grpSp>
                <p:nvGrpSpPr>
                  <p:cNvPr id="67" name="组合 54">
                    <a:extLst>
                      <a:ext uri="{FF2B5EF4-FFF2-40B4-BE49-F238E27FC236}">
                        <a16:creationId xmlns:a16="http://schemas.microsoft.com/office/drawing/2014/main" id="{6B09B16D-61ED-42B4-8646-E518B26C09C0}"/>
                      </a:ext>
                    </a:extLst>
                  </p:cNvPr>
                  <p:cNvGrpSpPr/>
                  <p:nvPr/>
                </p:nvGrpSpPr>
                <p:grpSpPr>
                  <a:xfrm>
                    <a:off x="4278121" y="1879599"/>
                    <a:ext cx="1659467" cy="3025422"/>
                    <a:chOff x="2438400" y="3431822"/>
                    <a:chExt cx="1659467" cy="3025422"/>
                  </a:xfrm>
                </p:grpSpPr>
                <p:sp>
                  <p:nvSpPr>
                    <p:cNvPr id="87" name="圆角矩形 79">
                      <a:extLst>
                        <a:ext uri="{FF2B5EF4-FFF2-40B4-BE49-F238E27FC236}">
                          <a16:creationId xmlns:a16="http://schemas.microsoft.com/office/drawing/2014/main" id="{F0759855-3FBA-40D6-97B1-3AA3BA5FA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3431822"/>
                      <a:ext cx="1659467" cy="3025422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>
                      <a:extLst>
                        <a:ext uri="{FF2B5EF4-FFF2-40B4-BE49-F238E27FC236}">
                          <a16:creationId xmlns:a16="http://schemas.microsoft.com/office/drawing/2014/main" id="{9F83F9A5-C37E-4A4E-9799-37A340CFC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1867" y="6050844"/>
                      <a:ext cx="327377" cy="32737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圆角矩形 81">
                      <a:extLst>
                        <a:ext uri="{FF2B5EF4-FFF2-40B4-BE49-F238E27FC236}">
                          <a16:creationId xmlns:a16="http://schemas.microsoft.com/office/drawing/2014/main" id="{9510D000-9086-4EF9-808D-7316212180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3867" y="3544712"/>
                      <a:ext cx="1377245" cy="2427111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68" name="圆角矩形 78">
                    <a:extLst>
                      <a:ext uri="{FF2B5EF4-FFF2-40B4-BE49-F238E27FC236}">
                        <a16:creationId xmlns:a16="http://schemas.microsoft.com/office/drawing/2014/main" id="{B3765627-EF41-4880-A277-43C8032313E3}"/>
                      </a:ext>
                    </a:extLst>
                  </p:cNvPr>
                  <p:cNvSpPr/>
                  <p:nvPr/>
                </p:nvSpPr>
                <p:spPr>
                  <a:xfrm>
                    <a:off x="4485058" y="2091260"/>
                    <a:ext cx="1257949" cy="1457537"/>
                  </a:xfrm>
                  <a:prstGeom prst="round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3" name="组合 24">
                  <a:extLst>
                    <a:ext uri="{FF2B5EF4-FFF2-40B4-BE49-F238E27FC236}">
                      <a16:creationId xmlns:a16="http://schemas.microsoft.com/office/drawing/2014/main" id="{704DA560-9455-4241-BF60-4D56D419367E}"/>
                    </a:ext>
                  </a:extLst>
                </p:cNvPr>
                <p:cNvGrpSpPr/>
                <p:nvPr/>
              </p:nvGrpSpPr>
              <p:grpSpPr>
                <a:xfrm>
                  <a:off x="5297119" y="1959183"/>
                  <a:ext cx="1659467" cy="3025422"/>
                  <a:chOff x="2438400" y="3431822"/>
                  <a:chExt cx="1659467" cy="3025422"/>
                </a:xfrm>
              </p:grpSpPr>
              <p:sp>
                <p:nvSpPr>
                  <p:cNvPr id="64" name="圆角矩形 74">
                    <a:extLst>
                      <a:ext uri="{FF2B5EF4-FFF2-40B4-BE49-F238E27FC236}">
                        <a16:creationId xmlns:a16="http://schemas.microsoft.com/office/drawing/2014/main" id="{0175F92F-A7B0-4BF0-B335-0ADF7CD80CA8}"/>
                      </a:ext>
                    </a:extLst>
                  </p:cNvPr>
                  <p:cNvSpPr/>
                  <p:nvPr/>
                </p:nvSpPr>
                <p:spPr>
                  <a:xfrm>
                    <a:off x="2438400" y="3431822"/>
                    <a:ext cx="1659467" cy="3025422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80E1683F-0C6A-4816-A1B7-3779A8B7E116}"/>
                      </a:ext>
                    </a:extLst>
                  </p:cNvPr>
                  <p:cNvSpPr/>
                  <p:nvPr/>
                </p:nvSpPr>
                <p:spPr>
                  <a:xfrm>
                    <a:off x="3081867" y="6050844"/>
                    <a:ext cx="327377" cy="327377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圆角矩形 76">
                    <a:extLst>
                      <a:ext uri="{FF2B5EF4-FFF2-40B4-BE49-F238E27FC236}">
                        <a16:creationId xmlns:a16="http://schemas.microsoft.com/office/drawing/2014/main" id="{E96CD5E4-8F92-4183-A57A-C5BDBD77CEDC}"/>
                      </a:ext>
                    </a:extLst>
                  </p:cNvPr>
                  <p:cNvSpPr/>
                  <p:nvPr/>
                </p:nvSpPr>
                <p:spPr>
                  <a:xfrm>
                    <a:off x="2573867" y="3544712"/>
                    <a:ext cx="1377245" cy="2427111"/>
                  </a:xfrm>
                  <a:prstGeom prst="round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4" name="TextBox 27">
                <a:extLst>
                  <a:ext uri="{FF2B5EF4-FFF2-40B4-BE49-F238E27FC236}">
                    <a16:creationId xmlns:a16="http://schemas.microsoft.com/office/drawing/2014/main" id="{8A880776-6DC9-451F-9676-849F0EDDA45C}"/>
                  </a:ext>
                </a:extLst>
              </p:cNvPr>
              <p:cNvSpPr txBox="1"/>
              <p:nvPr/>
            </p:nvSpPr>
            <p:spPr>
              <a:xfrm>
                <a:off x="6535682" y="3524709"/>
                <a:ext cx="697152" cy="4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H5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8">
                <a:extLst>
                  <a:ext uri="{FF2B5EF4-FFF2-40B4-BE49-F238E27FC236}">
                    <a16:creationId xmlns:a16="http://schemas.microsoft.com/office/drawing/2014/main" id="{E169EA14-19B7-4C31-BC13-D06AE09077AD}"/>
                  </a:ext>
                </a:extLst>
              </p:cNvPr>
              <p:cNvSpPr txBox="1"/>
              <p:nvPr/>
            </p:nvSpPr>
            <p:spPr>
              <a:xfrm>
                <a:off x="4883700" y="4232078"/>
                <a:ext cx="807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Native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27">
                <a:extLst>
                  <a:ext uri="{FF2B5EF4-FFF2-40B4-BE49-F238E27FC236}">
                    <a16:creationId xmlns:a16="http://schemas.microsoft.com/office/drawing/2014/main" id="{3A79A396-D47F-489B-A0E5-50E776EA7053}"/>
                  </a:ext>
                </a:extLst>
              </p:cNvPr>
              <p:cNvSpPr txBox="1"/>
              <p:nvPr/>
            </p:nvSpPr>
            <p:spPr>
              <a:xfrm>
                <a:off x="4980614" y="3246549"/>
                <a:ext cx="551515" cy="4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H5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28">
                <a:extLst>
                  <a:ext uri="{FF2B5EF4-FFF2-40B4-BE49-F238E27FC236}">
                    <a16:creationId xmlns:a16="http://schemas.microsoft.com/office/drawing/2014/main" id="{879E2E37-E223-4247-8E45-58F7A31D5A4D}"/>
                  </a:ext>
                </a:extLst>
              </p:cNvPr>
              <p:cNvSpPr txBox="1"/>
              <p:nvPr/>
            </p:nvSpPr>
            <p:spPr>
              <a:xfrm>
                <a:off x="3392532" y="3376418"/>
                <a:ext cx="807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Native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27">
                <a:extLst>
                  <a:ext uri="{FF2B5EF4-FFF2-40B4-BE49-F238E27FC236}">
                    <a16:creationId xmlns:a16="http://schemas.microsoft.com/office/drawing/2014/main" id="{1AEE54B6-F514-4668-A696-FC8E383B4C65}"/>
                  </a:ext>
                </a:extLst>
              </p:cNvPr>
              <p:cNvSpPr txBox="1"/>
              <p:nvPr/>
            </p:nvSpPr>
            <p:spPr>
              <a:xfrm>
                <a:off x="3425545" y="4081028"/>
                <a:ext cx="665057" cy="4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H5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28">
                <a:extLst>
                  <a:ext uri="{FF2B5EF4-FFF2-40B4-BE49-F238E27FC236}">
                    <a16:creationId xmlns:a16="http://schemas.microsoft.com/office/drawing/2014/main" id="{CA16BC96-EEBF-40AF-8AF3-6F9EB6615EEA}"/>
                  </a:ext>
                </a:extLst>
              </p:cNvPr>
              <p:cNvSpPr txBox="1"/>
              <p:nvPr/>
            </p:nvSpPr>
            <p:spPr>
              <a:xfrm>
                <a:off x="1818737" y="3376418"/>
                <a:ext cx="807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Native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8" name="圆角矩形 90">
              <a:extLst>
                <a:ext uri="{FF2B5EF4-FFF2-40B4-BE49-F238E27FC236}">
                  <a16:creationId xmlns:a16="http://schemas.microsoft.com/office/drawing/2014/main" id="{F4502B18-8688-4F0F-A97D-D8C2B444CA17}"/>
                </a:ext>
              </a:extLst>
            </p:cNvPr>
            <p:cNvSpPr/>
            <p:nvPr/>
          </p:nvSpPr>
          <p:spPr>
            <a:xfrm>
              <a:off x="7962205" y="4714884"/>
              <a:ext cx="324571" cy="204916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1">
              <a:extLst>
                <a:ext uri="{FF2B5EF4-FFF2-40B4-BE49-F238E27FC236}">
                  <a16:creationId xmlns:a16="http://schemas.microsoft.com/office/drawing/2014/main" id="{FEF8633D-EF46-46F2-BB2A-B8E2D90AB3CD}"/>
                </a:ext>
              </a:extLst>
            </p:cNvPr>
            <p:cNvSpPr/>
            <p:nvPr/>
          </p:nvSpPr>
          <p:spPr>
            <a:xfrm>
              <a:off x="7962206" y="5151614"/>
              <a:ext cx="324571" cy="204916"/>
            </a:xfrm>
            <a:prstGeom prst="roundRect">
              <a:avLst/>
            </a:prstGeom>
            <a:solidFill>
              <a:srgbClr val="EE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TextBox 92">
              <a:extLst>
                <a:ext uri="{FF2B5EF4-FFF2-40B4-BE49-F238E27FC236}">
                  <a16:creationId xmlns:a16="http://schemas.microsoft.com/office/drawing/2014/main" id="{4038A358-A3AF-4184-9E14-74CF58417319}"/>
                </a:ext>
              </a:extLst>
            </p:cNvPr>
            <p:cNvSpPr txBox="1"/>
            <p:nvPr/>
          </p:nvSpPr>
          <p:spPr>
            <a:xfrm>
              <a:off x="8215339" y="4682779"/>
              <a:ext cx="429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H5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id="{5DC709CF-13D0-4065-8D5D-C32107A48230}"/>
                </a:ext>
              </a:extLst>
            </p:cNvPr>
            <p:cNvSpPr txBox="1"/>
            <p:nvPr/>
          </p:nvSpPr>
          <p:spPr>
            <a:xfrm>
              <a:off x="8188362" y="5121487"/>
              <a:ext cx="741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Native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94">
              <a:extLst>
                <a:ext uri="{FF2B5EF4-FFF2-40B4-BE49-F238E27FC236}">
                  <a16:creationId xmlns:a16="http://schemas.microsoft.com/office/drawing/2014/main" id="{17133DCF-AAA9-40E7-ADE5-04275C8B37DF}"/>
                </a:ext>
              </a:extLst>
            </p:cNvPr>
            <p:cNvSpPr txBox="1"/>
            <p:nvPr/>
          </p:nvSpPr>
          <p:spPr>
            <a:xfrm>
              <a:off x="214282" y="4786322"/>
              <a:ext cx="2500329" cy="648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打造不同厚度的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Native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壳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50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自由自主选择合适的技术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3" name="组合 95">
              <a:extLst>
                <a:ext uri="{FF2B5EF4-FFF2-40B4-BE49-F238E27FC236}">
                  <a16:creationId xmlns:a16="http://schemas.microsoft.com/office/drawing/2014/main" id="{2F19FBA8-C387-48D5-84B1-48F01AED6051}"/>
                </a:ext>
              </a:extLst>
            </p:cNvPr>
            <p:cNvGrpSpPr/>
            <p:nvPr/>
          </p:nvGrpSpPr>
          <p:grpSpPr>
            <a:xfrm>
              <a:off x="6572264" y="1362087"/>
              <a:ext cx="2143140" cy="1852599"/>
              <a:chOff x="604280" y="1714488"/>
              <a:chExt cx="4349822" cy="3709987"/>
            </a:xfrm>
          </p:grpSpPr>
          <p:sp>
            <p:nvSpPr>
              <p:cNvPr id="104" name="Freeform 3">
                <a:extLst>
                  <a:ext uri="{FF2B5EF4-FFF2-40B4-BE49-F238E27FC236}">
                    <a16:creationId xmlns:a16="http://schemas.microsoft.com/office/drawing/2014/main" id="{211EE5A9-792D-44DF-884C-150F66E4CFBB}"/>
                  </a:ext>
                </a:extLst>
              </p:cNvPr>
              <p:cNvSpPr>
                <a:spLocks/>
              </p:cNvSpPr>
              <p:nvPr/>
            </p:nvSpPr>
            <p:spPr bwMode="gray">
              <a:xfrm flipH="1">
                <a:off x="604280" y="1714488"/>
                <a:ext cx="2063750" cy="1728787"/>
              </a:xfrm>
              <a:custGeom>
                <a:avLst/>
                <a:gdLst>
                  <a:gd name="T0" fmla="*/ 2147483647 w 1299"/>
                  <a:gd name="T1" fmla="*/ 2147483647 h 1008"/>
                  <a:gd name="T2" fmla="*/ 2147483647 w 1299"/>
                  <a:gd name="T3" fmla="*/ 2147483647 h 1008"/>
                  <a:gd name="T4" fmla="*/ 2147483647 w 1299"/>
                  <a:gd name="T5" fmla="*/ 2147483647 h 1008"/>
                  <a:gd name="T6" fmla="*/ 2147483647 w 1299"/>
                  <a:gd name="T7" fmla="*/ 0 h 1008"/>
                  <a:gd name="T8" fmla="*/ 2147483647 w 1299"/>
                  <a:gd name="T9" fmla="*/ 0 h 1008"/>
                  <a:gd name="T10" fmla="*/ 0 w 1299"/>
                  <a:gd name="T11" fmla="*/ 2147483647 h 1008"/>
                  <a:gd name="T12" fmla="*/ 2147483647 w 1299"/>
                  <a:gd name="T13" fmla="*/ 2147483647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99" h="1008">
                    <a:moveTo>
                      <a:pt x="303" y="1008"/>
                    </a:moveTo>
                    <a:cubicBezTo>
                      <a:pt x="801" y="1008"/>
                      <a:pt x="1299" y="1008"/>
                      <a:pt x="1299" y="1008"/>
                    </a:cubicBezTo>
                    <a:cubicBezTo>
                      <a:pt x="1299" y="1008"/>
                      <a:pt x="1297" y="661"/>
                      <a:pt x="1296" y="315"/>
                    </a:cubicBezTo>
                    <a:cubicBezTo>
                      <a:pt x="1290" y="150"/>
                      <a:pt x="1161" y="0"/>
                      <a:pt x="942" y="0"/>
                    </a:cubicBezTo>
                    <a:cubicBezTo>
                      <a:pt x="472" y="0"/>
                      <a:pt x="3" y="0"/>
                      <a:pt x="3" y="0"/>
                    </a:cubicBezTo>
                    <a:cubicBezTo>
                      <a:pt x="3" y="0"/>
                      <a:pt x="1" y="361"/>
                      <a:pt x="0" y="723"/>
                    </a:cubicBezTo>
                    <a:cubicBezTo>
                      <a:pt x="0" y="915"/>
                      <a:pt x="144" y="1002"/>
                      <a:pt x="303" y="1008"/>
                    </a:cubicBezTo>
                    <a:close/>
                  </a:path>
                </a:pathLst>
              </a:custGeom>
              <a:solidFill>
                <a:srgbClr val="DE0010"/>
              </a:solidFill>
              <a:ln w="28575" cmpd="sng">
                <a:solidFill>
                  <a:srgbClr val="F8F8F8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1C1C1C">
                    <a:alpha val="25000"/>
                  </a:srgbClr>
                </a:outerShdw>
              </a:effec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4">
                <a:extLst>
                  <a:ext uri="{FF2B5EF4-FFF2-40B4-BE49-F238E27FC236}">
                    <a16:creationId xmlns:a16="http://schemas.microsoft.com/office/drawing/2014/main" id="{49E4E367-D728-4E5E-91CA-C10929F377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0280" y="1714488"/>
                <a:ext cx="2063750" cy="1728788"/>
              </a:xfrm>
              <a:custGeom>
                <a:avLst/>
                <a:gdLst>
                  <a:gd name="T0" fmla="*/ 2147483647 w 1299"/>
                  <a:gd name="T1" fmla="*/ 2147483647 h 1008"/>
                  <a:gd name="T2" fmla="*/ 2147483647 w 1299"/>
                  <a:gd name="T3" fmla="*/ 2147483647 h 1008"/>
                  <a:gd name="T4" fmla="*/ 2147483647 w 1299"/>
                  <a:gd name="T5" fmla="*/ 2147483647 h 1008"/>
                  <a:gd name="T6" fmla="*/ 2147483647 w 1299"/>
                  <a:gd name="T7" fmla="*/ 0 h 1008"/>
                  <a:gd name="T8" fmla="*/ 2147483647 w 1299"/>
                  <a:gd name="T9" fmla="*/ 0 h 1008"/>
                  <a:gd name="T10" fmla="*/ 0 w 1299"/>
                  <a:gd name="T11" fmla="*/ 2147483647 h 1008"/>
                  <a:gd name="T12" fmla="*/ 2147483647 w 1299"/>
                  <a:gd name="T13" fmla="*/ 2147483647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99" h="1008">
                    <a:moveTo>
                      <a:pt x="303" y="1008"/>
                    </a:moveTo>
                    <a:cubicBezTo>
                      <a:pt x="801" y="1008"/>
                      <a:pt x="1299" y="1008"/>
                      <a:pt x="1299" y="1008"/>
                    </a:cubicBezTo>
                    <a:cubicBezTo>
                      <a:pt x="1299" y="1008"/>
                      <a:pt x="1297" y="661"/>
                      <a:pt x="1296" y="315"/>
                    </a:cubicBezTo>
                    <a:cubicBezTo>
                      <a:pt x="1290" y="150"/>
                      <a:pt x="1161" y="0"/>
                      <a:pt x="942" y="0"/>
                    </a:cubicBezTo>
                    <a:cubicBezTo>
                      <a:pt x="472" y="0"/>
                      <a:pt x="3" y="0"/>
                      <a:pt x="3" y="0"/>
                    </a:cubicBezTo>
                    <a:cubicBezTo>
                      <a:pt x="3" y="0"/>
                      <a:pt x="1" y="361"/>
                      <a:pt x="0" y="723"/>
                    </a:cubicBezTo>
                    <a:cubicBezTo>
                      <a:pt x="0" y="915"/>
                      <a:pt x="144" y="1002"/>
                      <a:pt x="303" y="1008"/>
                    </a:cubicBezTo>
                    <a:close/>
                  </a:path>
                </a:pathLst>
              </a:custGeom>
              <a:solidFill>
                <a:srgbClr val="DE0010"/>
              </a:solidFill>
              <a:ln w="28575" cmpd="sng">
                <a:solidFill>
                  <a:srgbClr val="F8F8F8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1C1C1C">
                    <a:alpha val="25000"/>
                  </a:srgbClr>
                </a:outerShdw>
              </a:effec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40980F7B-4863-4468-9BF2-A8F246B333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4280" y="3695688"/>
                <a:ext cx="2063750" cy="1728787"/>
              </a:xfrm>
              <a:custGeom>
                <a:avLst/>
                <a:gdLst>
                  <a:gd name="T0" fmla="*/ 2147483647 w 1299"/>
                  <a:gd name="T1" fmla="*/ 2147483647 h 1008"/>
                  <a:gd name="T2" fmla="*/ 2147483647 w 1299"/>
                  <a:gd name="T3" fmla="*/ 2147483647 h 1008"/>
                  <a:gd name="T4" fmla="*/ 2147483647 w 1299"/>
                  <a:gd name="T5" fmla="*/ 2147483647 h 1008"/>
                  <a:gd name="T6" fmla="*/ 2147483647 w 1299"/>
                  <a:gd name="T7" fmla="*/ 0 h 1008"/>
                  <a:gd name="T8" fmla="*/ 2147483647 w 1299"/>
                  <a:gd name="T9" fmla="*/ 0 h 1008"/>
                  <a:gd name="T10" fmla="*/ 0 w 1299"/>
                  <a:gd name="T11" fmla="*/ 2147483647 h 1008"/>
                  <a:gd name="T12" fmla="*/ 2147483647 w 1299"/>
                  <a:gd name="T13" fmla="*/ 2147483647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99" h="1008">
                    <a:moveTo>
                      <a:pt x="303" y="1008"/>
                    </a:moveTo>
                    <a:cubicBezTo>
                      <a:pt x="801" y="1008"/>
                      <a:pt x="1299" y="1008"/>
                      <a:pt x="1299" y="1008"/>
                    </a:cubicBezTo>
                    <a:cubicBezTo>
                      <a:pt x="1299" y="1008"/>
                      <a:pt x="1297" y="661"/>
                      <a:pt x="1296" y="315"/>
                    </a:cubicBezTo>
                    <a:cubicBezTo>
                      <a:pt x="1290" y="150"/>
                      <a:pt x="1161" y="0"/>
                      <a:pt x="942" y="0"/>
                    </a:cubicBezTo>
                    <a:cubicBezTo>
                      <a:pt x="472" y="0"/>
                      <a:pt x="3" y="0"/>
                      <a:pt x="3" y="0"/>
                    </a:cubicBezTo>
                    <a:cubicBezTo>
                      <a:pt x="3" y="0"/>
                      <a:pt x="1" y="361"/>
                      <a:pt x="0" y="723"/>
                    </a:cubicBezTo>
                    <a:cubicBezTo>
                      <a:pt x="0" y="915"/>
                      <a:pt x="144" y="1002"/>
                      <a:pt x="303" y="1008"/>
                    </a:cubicBezTo>
                    <a:close/>
                  </a:path>
                </a:pathLst>
              </a:custGeom>
              <a:solidFill>
                <a:srgbClr val="DE0010"/>
              </a:solidFill>
              <a:ln w="28575" cmpd="sng">
                <a:solidFill>
                  <a:srgbClr val="F8F8F8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1C1C1C">
                    <a:alpha val="25000"/>
                  </a:srgbClr>
                </a:outerShdw>
              </a:effec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id="{7CD2B8A5-344F-40F8-87F1-A01910E06FE5}"/>
                  </a:ext>
                </a:extLst>
              </p:cNvPr>
              <p:cNvSpPr>
                <a:spLocks/>
              </p:cNvSpPr>
              <p:nvPr/>
            </p:nvSpPr>
            <p:spPr bwMode="gray">
              <a:xfrm flipH="1">
                <a:off x="2890280" y="3695688"/>
                <a:ext cx="2063750" cy="1728787"/>
              </a:xfrm>
              <a:custGeom>
                <a:avLst/>
                <a:gdLst>
                  <a:gd name="T0" fmla="*/ 2147483647 w 1299"/>
                  <a:gd name="T1" fmla="*/ 2147483647 h 1008"/>
                  <a:gd name="T2" fmla="*/ 2147483647 w 1299"/>
                  <a:gd name="T3" fmla="*/ 2147483647 h 1008"/>
                  <a:gd name="T4" fmla="*/ 2147483647 w 1299"/>
                  <a:gd name="T5" fmla="*/ 2147483647 h 1008"/>
                  <a:gd name="T6" fmla="*/ 2147483647 w 1299"/>
                  <a:gd name="T7" fmla="*/ 0 h 1008"/>
                  <a:gd name="T8" fmla="*/ 2147483647 w 1299"/>
                  <a:gd name="T9" fmla="*/ 0 h 1008"/>
                  <a:gd name="T10" fmla="*/ 0 w 1299"/>
                  <a:gd name="T11" fmla="*/ 2147483647 h 1008"/>
                  <a:gd name="T12" fmla="*/ 2147483647 w 1299"/>
                  <a:gd name="T13" fmla="*/ 2147483647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99" h="1008">
                    <a:moveTo>
                      <a:pt x="303" y="1008"/>
                    </a:moveTo>
                    <a:cubicBezTo>
                      <a:pt x="801" y="1008"/>
                      <a:pt x="1299" y="1008"/>
                      <a:pt x="1299" y="1008"/>
                    </a:cubicBezTo>
                    <a:cubicBezTo>
                      <a:pt x="1299" y="1008"/>
                      <a:pt x="1297" y="661"/>
                      <a:pt x="1296" y="315"/>
                    </a:cubicBezTo>
                    <a:cubicBezTo>
                      <a:pt x="1290" y="150"/>
                      <a:pt x="1161" y="0"/>
                      <a:pt x="942" y="0"/>
                    </a:cubicBezTo>
                    <a:cubicBezTo>
                      <a:pt x="472" y="0"/>
                      <a:pt x="3" y="0"/>
                      <a:pt x="3" y="0"/>
                    </a:cubicBezTo>
                    <a:cubicBezTo>
                      <a:pt x="3" y="0"/>
                      <a:pt x="1" y="361"/>
                      <a:pt x="0" y="723"/>
                    </a:cubicBezTo>
                    <a:cubicBezTo>
                      <a:pt x="0" y="915"/>
                      <a:pt x="144" y="1002"/>
                      <a:pt x="303" y="1008"/>
                    </a:cubicBezTo>
                    <a:close/>
                  </a:path>
                </a:pathLst>
              </a:custGeom>
              <a:solidFill>
                <a:srgbClr val="DE0010"/>
              </a:solidFill>
              <a:ln w="28575" cmpd="sng">
                <a:solidFill>
                  <a:srgbClr val="F8F8F8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1C1C1C">
                    <a:alpha val="25000"/>
                  </a:srgbClr>
                </a:outerShdw>
              </a:effec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Oval 7">
                <a:extLst>
                  <a:ext uri="{FF2B5EF4-FFF2-40B4-BE49-F238E27FC236}">
                    <a16:creationId xmlns:a16="http://schemas.microsoft.com/office/drawing/2014/main" id="{F46516A1-FC12-467A-887F-B58E4BAD63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31405" y="2532046"/>
                <a:ext cx="2081212" cy="2082800"/>
              </a:xfrm>
              <a:prstGeom prst="ellipse">
                <a:avLst/>
              </a:prstGeom>
              <a:solidFill>
                <a:srgbClr val="FEFF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Text Box 8">
                <a:extLst>
                  <a:ext uri="{FF2B5EF4-FFF2-40B4-BE49-F238E27FC236}">
                    <a16:creationId xmlns:a16="http://schemas.microsoft.com/office/drawing/2014/main" id="{AF2C67D0-E639-4315-8B04-A9EB9472E11A}"/>
                  </a:ext>
                </a:extLst>
              </p:cNvPr>
              <p:cNvSpPr txBox="1">
                <a:spLocks noChangeArrowheads="1"/>
              </p:cNvSpPr>
              <p:nvPr/>
            </p:nvSpPr>
            <p:spPr bwMode="white">
              <a:xfrm>
                <a:off x="709556" y="1943215"/>
                <a:ext cx="1666874" cy="1201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微网站、微信、轻应用</a:t>
                </a:r>
              </a:p>
            </p:txBody>
          </p:sp>
          <p:sp>
            <p:nvSpPr>
              <p:cNvPr id="110" name="Text Box 9">
                <a:extLst>
                  <a:ext uri="{FF2B5EF4-FFF2-40B4-BE49-F238E27FC236}">
                    <a16:creationId xmlns:a16="http://schemas.microsoft.com/office/drawing/2014/main" id="{2C947198-9F4A-46D2-8AE9-80ACF506DB1A}"/>
                  </a:ext>
                </a:extLst>
              </p:cNvPr>
              <p:cNvSpPr txBox="1">
                <a:spLocks noChangeArrowheads="1"/>
              </p:cNvSpPr>
              <p:nvPr/>
            </p:nvSpPr>
            <p:spPr bwMode="white">
              <a:xfrm>
                <a:off x="3141107" y="2117713"/>
                <a:ext cx="1666874" cy="862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Hybrid-Web</a:t>
                </a:r>
                <a:endPara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Text Box 10">
                <a:extLst>
                  <a:ext uri="{FF2B5EF4-FFF2-40B4-BE49-F238E27FC236}">
                    <a16:creationId xmlns:a16="http://schemas.microsoft.com/office/drawing/2014/main" id="{8E87B219-44DA-4A04-8E1B-81669732A67C}"/>
                  </a:ext>
                </a:extLst>
              </p:cNvPr>
              <p:cNvSpPr txBox="1">
                <a:spLocks noChangeArrowheads="1"/>
              </p:cNvSpPr>
              <p:nvPr/>
            </p:nvSpPr>
            <p:spPr bwMode="white">
              <a:xfrm>
                <a:off x="765385" y="4146519"/>
                <a:ext cx="1666874" cy="862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Hybrid-Native</a:t>
                </a:r>
                <a:endPara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Text Box 11">
                <a:extLst>
                  <a:ext uri="{FF2B5EF4-FFF2-40B4-BE49-F238E27FC236}">
                    <a16:creationId xmlns:a16="http://schemas.microsoft.com/office/drawing/2014/main" id="{4BC56830-4289-43B1-8B01-CFA747F7B0D5}"/>
                  </a:ext>
                </a:extLst>
              </p:cNvPr>
              <p:cNvSpPr txBox="1">
                <a:spLocks noChangeArrowheads="1"/>
              </p:cNvSpPr>
              <p:nvPr/>
            </p:nvSpPr>
            <p:spPr bwMode="white">
              <a:xfrm>
                <a:off x="3287228" y="4337926"/>
                <a:ext cx="1666874" cy="523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rgbClr val="D17E7C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marL="0" lvl="1" algn="ctr" eaLnBrk="1" hangingPunct="1">
                  <a:buClr>
                    <a:srgbClr val="E60012"/>
                  </a:buClr>
                  <a:buSzPct val="80000"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Native</a:t>
                </a:r>
                <a:endPara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12">
                <a:extLst>
                  <a:ext uri="{FF2B5EF4-FFF2-40B4-BE49-F238E27FC236}">
                    <a16:creationId xmlns:a16="http://schemas.microsoft.com/office/drawing/2014/main" id="{CF21EB74-6143-435F-B326-B788975B77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896648" y="2840067"/>
                <a:ext cx="763495" cy="554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一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114" name="Rectangle 13">
                <a:extLst>
                  <a:ext uri="{FF2B5EF4-FFF2-40B4-BE49-F238E27FC236}">
                    <a16:creationId xmlns:a16="http://schemas.microsoft.com/office/drawing/2014/main" id="{AFB66001-B00E-4489-90D8-4F1A8A98F15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022519" y="2840067"/>
                <a:ext cx="763495" cy="554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网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115" name="Rectangle 14">
                <a:extLst>
                  <a:ext uri="{FF2B5EF4-FFF2-40B4-BE49-F238E27FC236}">
                    <a16:creationId xmlns:a16="http://schemas.microsoft.com/office/drawing/2014/main" id="{E0BEF806-B7A0-4229-A3A0-774A62176B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896648" y="3749703"/>
                <a:ext cx="763495" cy="554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打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116" name="Rectangle 15">
                <a:extLst>
                  <a:ext uri="{FF2B5EF4-FFF2-40B4-BE49-F238E27FC236}">
                    <a16:creationId xmlns:a16="http://schemas.microsoft.com/office/drawing/2014/main" id="{75A459DA-8B5E-4CEA-9433-5D9531A7B3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022519" y="3749703"/>
                <a:ext cx="763495" cy="554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尽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sp>
          <p:nvSpPr>
            <p:cNvPr id="117" name="标题 16">
              <a:extLst>
                <a:ext uri="{FF2B5EF4-FFF2-40B4-BE49-F238E27FC236}">
                  <a16:creationId xmlns:a16="http://schemas.microsoft.com/office/drawing/2014/main" id="{01E9E9BE-F8C5-4992-A253-BA80A879C953}"/>
                </a:ext>
              </a:extLst>
            </p:cNvPr>
            <p:cNvSpPr txBox="1">
              <a:spLocks/>
            </p:cNvSpPr>
            <p:nvPr/>
          </p:nvSpPr>
          <p:spPr>
            <a:xfrm>
              <a:off x="6643702" y="1000108"/>
              <a:ext cx="2071702" cy="285752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  <a:t>多入口、多端、全适配</a:t>
              </a:r>
              <a:b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j-cs"/>
                </a:rPr>
              </a:b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33CFD3F5-3C11-4C0F-9B1B-26BC337AF7E7}"/>
                </a:ext>
              </a:extLst>
            </p:cNvPr>
            <p:cNvCxnSpPr/>
            <p:nvPr/>
          </p:nvCxnSpPr>
          <p:spPr>
            <a:xfrm>
              <a:off x="0" y="3786190"/>
              <a:ext cx="9144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10A65527-8297-4550-9FEA-CFB4B06116FE}"/>
                </a:ext>
              </a:extLst>
            </p:cNvPr>
            <p:cNvCxnSpPr/>
            <p:nvPr/>
          </p:nvCxnSpPr>
          <p:spPr>
            <a:xfrm rot="5400000">
              <a:off x="4489322" y="2346190"/>
              <a:ext cx="288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069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移动开发平台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易用的移动应用界面设计工具</a:t>
            </a:r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B0F3A395-08FE-4825-BA1A-4BDE83B71D3F}"/>
              </a:ext>
            </a:extLst>
          </p:cNvPr>
          <p:cNvSpPr txBox="1"/>
          <p:nvPr/>
        </p:nvSpPr>
        <p:spPr>
          <a:xfrm>
            <a:off x="760506" y="1391165"/>
            <a:ext cx="10523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可视化的</a:t>
            </a:r>
            <a:r>
              <a:rPr lang="en-US" altLang="zh-CN" sz="2400" dirty="0">
                <a:solidFill>
                  <a:schemeClr val="accent2"/>
                </a:solidFill>
              </a:rPr>
              <a:t>UI</a:t>
            </a:r>
            <a:r>
              <a:rPr lang="zh-CN" altLang="en-US" sz="2400" dirty="0">
                <a:solidFill>
                  <a:schemeClr val="accent2"/>
                </a:solidFill>
              </a:rPr>
              <a:t>设计器 </a:t>
            </a:r>
            <a:r>
              <a:rPr lang="en-US" altLang="zh-CN" dirty="0"/>
              <a:t>+ </a:t>
            </a:r>
            <a:r>
              <a:rPr lang="en-US" altLang="zh-CN" sz="2400" dirty="0">
                <a:solidFill>
                  <a:schemeClr val="accent2"/>
                </a:solidFill>
              </a:rPr>
              <a:t>70</a:t>
            </a:r>
            <a:r>
              <a:rPr lang="zh-CN" altLang="en-US" dirty="0"/>
              <a:t>个即拖即用的</a:t>
            </a:r>
            <a:r>
              <a:rPr lang="zh-CN" altLang="en-US" sz="2400" dirty="0">
                <a:solidFill>
                  <a:schemeClr val="accent2"/>
                </a:solidFill>
              </a:rPr>
              <a:t>控件</a:t>
            </a:r>
            <a:r>
              <a:rPr lang="en-US" altLang="zh-CN" sz="2400" dirty="0"/>
              <a:t>+ </a:t>
            </a:r>
            <a:r>
              <a:rPr lang="en-US" altLang="zh-CN" sz="2400" dirty="0">
                <a:solidFill>
                  <a:schemeClr val="accent2"/>
                </a:solidFill>
              </a:rPr>
              <a:t>50</a:t>
            </a:r>
            <a:r>
              <a:rPr lang="zh-CN" altLang="en-US" dirty="0"/>
              <a:t>个以上的样式属性 </a:t>
            </a:r>
            <a:r>
              <a:rPr lang="en-US" altLang="zh-CN" dirty="0"/>
              <a:t>+ </a:t>
            </a:r>
            <a:r>
              <a:rPr lang="zh-CN" altLang="en-US" dirty="0"/>
              <a:t>可扩展的控件体系</a:t>
            </a:r>
            <a:endParaRPr lang="en-US" altLang="zh-CN" dirty="0"/>
          </a:p>
          <a:p>
            <a:r>
              <a:rPr lang="en-US" altLang="zh-CN" sz="1600" dirty="0"/>
              <a:t>--</a:t>
            </a:r>
            <a:r>
              <a:rPr lang="zh-CN" altLang="en-US" sz="1600" dirty="0"/>
              <a:t>帮助开发者轻松设计页面布局和交互要素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AB213D0-A682-44FF-9BBF-73CFCA8E579F}"/>
              </a:ext>
            </a:extLst>
          </p:cNvPr>
          <p:cNvSpPr/>
          <p:nvPr/>
        </p:nvSpPr>
        <p:spPr>
          <a:xfrm>
            <a:off x="8571398" y="2332387"/>
            <a:ext cx="2889894" cy="172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n-ea"/>
              </a:rPr>
              <a:t>丰富的</a:t>
            </a:r>
            <a:r>
              <a:rPr lang="en-US" altLang="zh-CN" sz="1400" dirty="0">
                <a:latin typeface="+mn-ea"/>
              </a:rPr>
              <a:t>UI</a:t>
            </a:r>
            <a:r>
              <a:rPr lang="zh-CN" altLang="en-US" sz="1400" dirty="0">
                <a:latin typeface="+mn-ea"/>
              </a:rPr>
              <a:t>控件，涵盖文本类、按钮类、图片类、时间日期类、进度显示类、导航类类、视频媒体类、布局类、分析图表类等各种控件。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并提供灵活的自定义控件、组合控件机制。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300AC1E3-E1D7-449E-806F-018CA2D0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6" y="2317417"/>
            <a:ext cx="7772917" cy="421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5">
            <a:extLst>
              <a:ext uri="{FF2B5EF4-FFF2-40B4-BE49-F238E27FC236}">
                <a16:creationId xmlns:a16="http://schemas.microsoft.com/office/drawing/2014/main" id="{77BFEA02-1A13-4E61-B713-51393F945AC0}"/>
              </a:ext>
            </a:extLst>
          </p:cNvPr>
          <p:cNvSpPr txBox="1"/>
          <p:nvPr/>
        </p:nvSpPr>
        <p:spPr>
          <a:xfrm>
            <a:off x="2882975" y="5816023"/>
            <a:ext cx="2189610" cy="631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设计器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44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移动开发平台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丰富模板</a:t>
            </a:r>
          </a:p>
        </p:txBody>
      </p:sp>
      <p:pic>
        <p:nvPicPr>
          <p:cNvPr id="7" name="Picture 4" descr="C:\Users\Administrator\Documents\Tencent Files\12171293\FileRecv\自定义模板.png">
            <a:extLst>
              <a:ext uri="{FF2B5EF4-FFF2-40B4-BE49-F238E27FC236}">
                <a16:creationId xmlns:a16="http://schemas.microsoft.com/office/drawing/2014/main" id="{41F533F9-61DC-4F65-9F46-F40322A2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09" y="1840776"/>
            <a:ext cx="4460603" cy="3587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ocuments\Tencent Files\12171293\FileRecv\换肤.png">
            <a:extLst>
              <a:ext uri="{FF2B5EF4-FFF2-40B4-BE49-F238E27FC236}">
                <a16:creationId xmlns:a16="http://schemas.microsoft.com/office/drawing/2014/main" id="{60945778-73F4-4F57-BDDE-1CC81D78D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155" y="2776880"/>
            <a:ext cx="5051048" cy="368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C2F97A2D-83DC-4C9B-BCC1-DBA9C407CA46}"/>
              </a:ext>
            </a:extLst>
          </p:cNvPr>
          <p:cNvSpPr txBox="1"/>
          <p:nvPr/>
        </p:nvSpPr>
        <p:spPr>
          <a:xfrm>
            <a:off x="1573367" y="95358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内置多套开发模板，同时支持开发者将设计成果保存为模板便于复用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7B5E214-7B7C-4453-BE59-4C00E91B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931" y="2056800"/>
            <a:ext cx="5263762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2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移动开发平台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平台技术架构：可视化设计</a:t>
            </a:r>
            <a:r>
              <a:rPr lang="en-US" altLang="zh-CN" b="1" dirty="0">
                <a:solidFill>
                  <a:srgbClr val="E60012"/>
                </a:solidFill>
              </a:rPr>
              <a:t>/</a:t>
            </a:r>
            <a:r>
              <a:rPr lang="zh-CN" altLang="en-US" b="1" dirty="0">
                <a:solidFill>
                  <a:srgbClr val="E60012"/>
                </a:solidFill>
              </a:rPr>
              <a:t>建模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E992A-180F-4C28-8217-134E153BEA94}"/>
              </a:ext>
            </a:extLst>
          </p:cNvPr>
          <p:cNvSpPr/>
          <p:nvPr/>
        </p:nvSpPr>
        <p:spPr>
          <a:xfrm>
            <a:off x="875235" y="1321551"/>
            <a:ext cx="9882917" cy="753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用友移动平台</a:t>
            </a:r>
            <a:r>
              <a:rPr lang="zh-CN" altLang="zh-CN" dirty="0">
                <a:latin typeface="微软雅黑" charset="0"/>
                <a:ea typeface="微软雅黑" charset="0"/>
              </a:rPr>
              <a:t>采用所见即所得的</a:t>
            </a:r>
            <a:r>
              <a:rPr lang="en-US" altLang="zh-CN" dirty="0">
                <a:latin typeface="微软雅黑" charset="0"/>
                <a:ea typeface="微软雅黑" charset="0"/>
              </a:rPr>
              <a:t>UI</a:t>
            </a:r>
            <a:r>
              <a:rPr lang="zh-CN" altLang="zh-CN" dirty="0">
                <a:latin typeface="微软雅黑" charset="0"/>
                <a:ea typeface="微软雅黑" charset="0"/>
              </a:rPr>
              <a:t>设计界面，拖拉拽的开发方式，让繁琐的</a:t>
            </a:r>
            <a:r>
              <a:rPr lang="en-US" altLang="zh-CN" dirty="0">
                <a:latin typeface="微软雅黑" charset="0"/>
                <a:ea typeface="微软雅黑" charset="0"/>
              </a:rPr>
              <a:t>UI</a:t>
            </a:r>
            <a:r>
              <a:rPr lang="zh-CN" altLang="zh-CN" dirty="0">
                <a:latin typeface="微软雅黑" charset="0"/>
                <a:ea typeface="微软雅黑" charset="0"/>
              </a:rPr>
              <a:t>设计变得简单。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EEA532A-3946-41ED-A134-F80536C7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427" y="1965085"/>
            <a:ext cx="9133501" cy="439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组合 7">
            <a:extLst>
              <a:ext uri="{FF2B5EF4-FFF2-40B4-BE49-F238E27FC236}">
                <a16:creationId xmlns:a16="http://schemas.microsoft.com/office/drawing/2014/main" id="{9016AA19-1470-4CB5-953B-8915E59D0F66}"/>
              </a:ext>
            </a:extLst>
          </p:cNvPr>
          <p:cNvGrpSpPr/>
          <p:nvPr/>
        </p:nvGrpSpPr>
        <p:grpSpPr>
          <a:xfrm>
            <a:off x="6196873" y="2198163"/>
            <a:ext cx="4505471" cy="3499238"/>
            <a:chOff x="4500336" y="2931944"/>
            <a:chExt cx="3409950" cy="3162300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37D0853C-B705-4104-A095-86AFE2B95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00336" y="2931944"/>
              <a:ext cx="3409950" cy="3162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576EF20D-22D6-4075-A62C-8893F6D8C3F3}"/>
                </a:ext>
              </a:extLst>
            </p:cNvPr>
            <p:cNvSpPr/>
            <p:nvPr/>
          </p:nvSpPr>
          <p:spPr>
            <a:xfrm>
              <a:off x="4828879" y="5226756"/>
              <a:ext cx="2550483" cy="778933"/>
            </a:xfrm>
            <a:custGeom>
              <a:avLst/>
              <a:gdLst>
                <a:gd name="connsiteX0" fmla="*/ 2520188 w 2550483"/>
                <a:gd name="connsiteY0" fmla="*/ 349955 h 778933"/>
                <a:gd name="connsiteX1" fmla="*/ 2452454 w 2550483"/>
                <a:gd name="connsiteY1" fmla="*/ 304800 h 778933"/>
                <a:gd name="connsiteX2" fmla="*/ 2418588 w 2550483"/>
                <a:gd name="connsiteY2" fmla="*/ 270933 h 778933"/>
                <a:gd name="connsiteX3" fmla="*/ 2373432 w 2550483"/>
                <a:gd name="connsiteY3" fmla="*/ 248355 h 778933"/>
                <a:gd name="connsiteX4" fmla="*/ 2339565 w 2550483"/>
                <a:gd name="connsiteY4" fmla="*/ 214488 h 778933"/>
                <a:gd name="connsiteX5" fmla="*/ 2294410 w 2550483"/>
                <a:gd name="connsiteY5" fmla="*/ 191911 h 778933"/>
                <a:gd name="connsiteX6" fmla="*/ 2192810 w 2550483"/>
                <a:gd name="connsiteY6" fmla="*/ 135466 h 778933"/>
                <a:gd name="connsiteX7" fmla="*/ 2113788 w 2550483"/>
                <a:gd name="connsiteY7" fmla="*/ 90311 h 778933"/>
                <a:gd name="connsiteX8" fmla="*/ 2000899 w 2550483"/>
                <a:gd name="connsiteY8" fmla="*/ 67733 h 778933"/>
                <a:gd name="connsiteX9" fmla="*/ 1899299 w 2550483"/>
                <a:gd name="connsiteY9" fmla="*/ 45155 h 778933"/>
                <a:gd name="connsiteX10" fmla="*/ 1696099 w 2550483"/>
                <a:gd name="connsiteY10" fmla="*/ 22577 h 778933"/>
                <a:gd name="connsiteX11" fmla="*/ 1639654 w 2550483"/>
                <a:gd name="connsiteY11" fmla="*/ 11288 h 778933"/>
                <a:gd name="connsiteX12" fmla="*/ 1470321 w 2550483"/>
                <a:gd name="connsiteY12" fmla="*/ 0 h 778933"/>
                <a:gd name="connsiteX13" fmla="*/ 454321 w 2550483"/>
                <a:gd name="connsiteY13" fmla="*/ 11288 h 778933"/>
                <a:gd name="connsiteX14" fmla="*/ 386588 w 2550483"/>
                <a:gd name="connsiteY14" fmla="*/ 22577 h 778933"/>
                <a:gd name="connsiteX15" fmla="*/ 330143 w 2550483"/>
                <a:gd name="connsiteY15" fmla="*/ 45155 h 778933"/>
                <a:gd name="connsiteX16" fmla="*/ 273699 w 2550483"/>
                <a:gd name="connsiteY16" fmla="*/ 56444 h 778933"/>
                <a:gd name="connsiteX17" fmla="*/ 160810 w 2550483"/>
                <a:gd name="connsiteY17" fmla="*/ 90311 h 778933"/>
                <a:gd name="connsiteX18" fmla="*/ 25343 w 2550483"/>
                <a:gd name="connsiteY18" fmla="*/ 180622 h 778933"/>
                <a:gd name="connsiteX19" fmla="*/ 2765 w 2550483"/>
                <a:gd name="connsiteY19" fmla="*/ 225777 h 778933"/>
                <a:gd name="connsiteX20" fmla="*/ 14054 w 2550483"/>
                <a:gd name="connsiteY20" fmla="*/ 349955 h 778933"/>
                <a:gd name="connsiteX21" fmla="*/ 36632 w 2550483"/>
                <a:gd name="connsiteY21" fmla="*/ 383822 h 778933"/>
                <a:gd name="connsiteX22" fmla="*/ 104365 w 2550483"/>
                <a:gd name="connsiteY22" fmla="*/ 451555 h 778933"/>
                <a:gd name="connsiteX23" fmla="*/ 217254 w 2550483"/>
                <a:gd name="connsiteY23" fmla="*/ 508000 h 778933"/>
                <a:gd name="connsiteX24" fmla="*/ 217254 w 2550483"/>
                <a:gd name="connsiteY24" fmla="*/ 508000 h 778933"/>
                <a:gd name="connsiteX25" fmla="*/ 251121 w 2550483"/>
                <a:gd name="connsiteY25" fmla="*/ 530577 h 778933"/>
                <a:gd name="connsiteX26" fmla="*/ 318854 w 2550483"/>
                <a:gd name="connsiteY26" fmla="*/ 553155 h 778933"/>
                <a:gd name="connsiteX27" fmla="*/ 352721 w 2550483"/>
                <a:gd name="connsiteY27" fmla="*/ 575733 h 778933"/>
                <a:gd name="connsiteX28" fmla="*/ 397877 w 2550483"/>
                <a:gd name="connsiteY28" fmla="*/ 587022 h 778933"/>
                <a:gd name="connsiteX29" fmla="*/ 431743 w 2550483"/>
                <a:gd name="connsiteY29" fmla="*/ 598311 h 778933"/>
                <a:gd name="connsiteX30" fmla="*/ 522054 w 2550483"/>
                <a:gd name="connsiteY30" fmla="*/ 620888 h 778933"/>
                <a:gd name="connsiteX31" fmla="*/ 634943 w 2550483"/>
                <a:gd name="connsiteY31" fmla="*/ 654755 h 778933"/>
                <a:gd name="connsiteX32" fmla="*/ 680099 w 2550483"/>
                <a:gd name="connsiteY32" fmla="*/ 688622 h 778933"/>
                <a:gd name="connsiteX33" fmla="*/ 759121 w 2550483"/>
                <a:gd name="connsiteY33" fmla="*/ 711200 h 778933"/>
                <a:gd name="connsiteX34" fmla="*/ 804277 w 2550483"/>
                <a:gd name="connsiteY34" fmla="*/ 733777 h 778933"/>
                <a:gd name="connsiteX35" fmla="*/ 905877 w 2550483"/>
                <a:gd name="connsiteY35" fmla="*/ 745066 h 778933"/>
                <a:gd name="connsiteX36" fmla="*/ 962321 w 2550483"/>
                <a:gd name="connsiteY36" fmla="*/ 756355 h 778933"/>
                <a:gd name="connsiteX37" fmla="*/ 1007477 w 2550483"/>
                <a:gd name="connsiteY37" fmla="*/ 767644 h 778933"/>
                <a:gd name="connsiteX38" fmla="*/ 1244543 w 2550483"/>
                <a:gd name="connsiteY38" fmla="*/ 778933 h 778933"/>
                <a:gd name="connsiteX39" fmla="*/ 2023477 w 2550483"/>
                <a:gd name="connsiteY39" fmla="*/ 767644 h 778933"/>
                <a:gd name="connsiteX40" fmla="*/ 2113788 w 2550483"/>
                <a:gd name="connsiteY40" fmla="*/ 756355 h 778933"/>
                <a:gd name="connsiteX41" fmla="*/ 2158943 w 2550483"/>
                <a:gd name="connsiteY41" fmla="*/ 733777 h 778933"/>
                <a:gd name="connsiteX42" fmla="*/ 2204099 w 2550483"/>
                <a:gd name="connsiteY42" fmla="*/ 722488 h 778933"/>
                <a:gd name="connsiteX43" fmla="*/ 2237965 w 2550483"/>
                <a:gd name="connsiteY43" fmla="*/ 699911 h 778933"/>
                <a:gd name="connsiteX44" fmla="*/ 2316988 w 2550483"/>
                <a:gd name="connsiteY44" fmla="*/ 677333 h 778933"/>
                <a:gd name="connsiteX45" fmla="*/ 2350854 w 2550483"/>
                <a:gd name="connsiteY45" fmla="*/ 666044 h 778933"/>
                <a:gd name="connsiteX46" fmla="*/ 2384721 w 2550483"/>
                <a:gd name="connsiteY46" fmla="*/ 643466 h 778933"/>
                <a:gd name="connsiteX47" fmla="*/ 2429877 w 2550483"/>
                <a:gd name="connsiteY47" fmla="*/ 620888 h 778933"/>
                <a:gd name="connsiteX48" fmla="*/ 2508899 w 2550483"/>
                <a:gd name="connsiteY48" fmla="*/ 564444 h 778933"/>
                <a:gd name="connsiteX49" fmla="*/ 2531477 w 2550483"/>
                <a:gd name="connsiteY49" fmla="*/ 519288 h 778933"/>
                <a:gd name="connsiteX50" fmla="*/ 2520188 w 2550483"/>
                <a:gd name="connsiteY50" fmla="*/ 440266 h 77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50483" h="778933">
                  <a:moveTo>
                    <a:pt x="2520188" y="349955"/>
                  </a:moveTo>
                  <a:cubicBezTo>
                    <a:pt x="2412145" y="241912"/>
                    <a:pt x="2550483" y="370152"/>
                    <a:pt x="2452454" y="304800"/>
                  </a:cubicBezTo>
                  <a:cubicBezTo>
                    <a:pt x="2439170" y="295944"/>
                    <a:pt x="2431579" y="280212"/>
                    <a:pt x="2418588" y="270933"/>
                  </a:cubicBezTo>
                  <a:cubicBezTo>
                    <a:pt x="2404894" y="261151"/>
                    <a:pt x="2387126" y="258136"/>
                    <a:pt x="2373432" y="248355"/>
                  </a:cubicBezTo>
                  <a:cubicBezTo>
                    <a:pt x="2360441" y="239075"/>
                    <a:pt x="2352556" y="223767"/>
                    <a:pt x="2339565" y="214488"/>
                  </a:cubicBezTo>
                  <a:cubicBezTo>
                    <a:pt x="2325871" y="204707"/>
                    <a:pt x="2308412" y="201246"/>
                    <a:pt x="2294410" y="191911"/>
                  </a:cubicBezTo>
                  <a:cubicBezTo>
                    <a:pt x="2203910" y="131578"/>
                    <a:pt x="2275468" y="156131"/>
                    <a:pt x="2192810" y="135466"/>
                  </a:cubicBezTo>
                  <a:cubicBezTo>
                    <a:pt x="2164736" y="116750"/>
                    <a:pt x="2146527" y="102588"/>
                    <a:pt x="2113788" y="90311"/>
                  </a:cubicBezTo>
                  <a:cubicBezTo>
                    <a:pt x="2083820" y="79073"/>
                    <a:pt x="2028770" y="73307"/>
                    <a:pt x="2000899" y="67733"/>
                  </a:cubicBezTo>
                  <a:cubicBezTo>
                    <a:pt x="1925992" y="52752"/>
                    <a:pt x="1984729" y="58298"/>
                    <a:pt x="1899299" y="45155"/>
                  </a:cubicBezTo>
                  <a:cubicBezTo>
                    <a:pt x="1764722" y="24451"/>
                    <a:pt x="1847578" y="42774"/>
                    <a:pt x="1696099" y="22577"/>
                  </a:cubicBezTo>
                  <a:cubicBezTo>
                    <a:pt x="1677080" y="20041"/>
                    <a:pt x="1658746" y="13197"/>
                    <a:pt x="1639654" y="11288"/>
                  </a:cubicBezTo>
                  <a:cubicBezTo>
                    <a:pt x="1583365" y="5659"/>
                    <a:pt x="1526765" y="3763"/>
                    <a:pt x="1470321" y="0"/>
                  </a:cubicBezTo>
                  <a:lnTo>
                    <a:pt x="454321" y="11288"/>
                  </a:lnTo>
                  <a:cubicBezTo>
                    <a:pt x="431437" y="11765"/>
                    <a:pt x="408671" y="16554"/>
                    <a:pt x="386588" y="22577"/>
                  </a:cubicBezTo>
                  <a:cubicBezTo>
                    <a:pt x="367038" y="27909"/>
                    <a:pt x="349553" y="39332"/>
                    <a:pt x="330143" y="45155"/>
                  </a:cubicBezTo>
                  <a:cubicBezTo>
                    <a:pt x="311765" y="50668"/>
                    <a:pt x="292429" y="52282"/>
                    <a:pt x="273699" y="56444"/>
                  </a:cubicBezTo>
                  <a:cubicBezTo>
                    <a:pt x="244530" y="62926"/>
                    <a:pt x="183325" y="79054"/>
                    <a:pt x="160810" y="90311"/>
                  </a:cubicBezTo>
                  <a:cubicBezTo>
                    <a:pt x="107675" y="116878"/>
                    <a:pt x="70739" y="146575"/>
                    <a:pt x="25343" y="180622"/>
                  </a:cubicBezTo>
                  <a:cubicBezTo>
                    <a:pt x="17817" y="195674"/>
                    <a:pt x="3884" y="208986"/>
                    <a:pt x="2765" y="225777"/>
                  </a:cubicBezTo>
                  <a:cubicBezTo>
                    <a:pt x="0" y="267248"/>
                    <a:pt x="5345" y="309314"/>
                    <a:pt x="14054" y="349955"/>
                  </a:cubicBezTo>
                  <a:cubicBezTo>
                    <a:pt x="16897" y="363222"/>
                    <a:pt x="27618" y="373681"/>
                    <a:pt x="36632" y="383822"/>
                  </a:cubicBezTo>
                  <a:cubicBezTo>
                    <a:pt x="57845" y="407687"/>
                    <a:pt x="78821" y="432397"/>
                    <a:pt x="104365" y="451555"/>
                  </a:cubicBezTo>
                  <a:cubicBezTo>
                    <a:pt x="168560" y="499701"/>
                    <a:pt x="131672" y="479472"/>
                    <a:pt x="217254" y="508000"/>
                  </a:cubicBezTo>
                  <a:lnTo>
                    <a:pt x="217254" y="508000"/>
                  </a:lnTo>
                  <a:cubicBezTo>
                    <a:pt x="228543" y="515526"/>
                    <a:pt x="238723" y="525067"/>
                    <a:pt x="251121" y="530577"/>
                  </a:cubicBezTo>
                  <a:cubicBezTo>
                    <a:pt x="272869" y="540243"/>
                    <a:pt x="299052" y="539954"/>
                    <a:pt x="318854" y="553155"/>
                  </a:cubicBezTo>
                  <a:cubicBezTo>
                    <a:pt x="330143" y="560681"/>
                    <a:pt x="340250" y="570388"/>
                    <a:pt x="352721" y="575733"/>
                  </a:cubicBezTo>
                  <a:cubicBezTo>
                    <a:pt x="366982" y="581845"/>
                    <a:pt x="382959" y="582760"/>
                    <a:pt x="397877" y="587022"/>
                  </a:cubicBezTo>
                  <a:cubicBezTo>
                    <a:pt x="409318" y="590291"/>
                    <a:pt x="420263" y="595180"/>
                    <a:pt x="431743" y="598311"/>
                  </a:cubicBezTo>
                  <a:cubicBezTo>
                    <a:pt x="461680" y="606475"/>
                    <a:pt x="492616" y="611075"/>
                    <a:pt x="522054" y="620888"/>
                  </a:cubicBezTo>
                  <a:cubicBezTo>
                    <a:pt x="604507" y="648372"/>
                    <a:pt x="566699" y="637694"/>
                    <a:pt x="634943" y="654755"/>
                  </a:cubicBezTo>
                  <a:cubicBezTo>
                    <a:pt x="649995" y="666044"/>
                    <a:pt x="663763" y="679287"/>
                    <a:pt x="680099" y="688622"/>
                  </a:cubicBezTo>
                  <a:cubicBezTo>
                    <a:pt x="697467" y="698547"/>
                    <a:pt x="743124" y="705201"/>
                    <a:pt x="759121" y="711200"/>
                  </a:cubicBezTo>
                  <a:cubicBezTo>
                    <a:pt x="774878" y="717109"/>
                    <a:pt x="787879" y="729993"/>
                    <a:pt x="804277" y="733777"/>
                  </a:cubicBezTo>
                  <a:cubicBezTo>
                    <a:pt x="837479" y="741439"/>
                    <a:pt x="872144" y="740247"/>
                    <a:pt x="905877" y="745066"/>
                  </a:cubicBezTo>
                  <a:cubicBezTo>
                    <a:pt x="924871" y="747780"/>
                    <a:pt x="943591" y="752193"/>
                    <a:pt x="962321" y="756355"/>
                  </a:cubicBezTo>
                  <a:cubicBezTo>
                    <a:pt x="977467" y="759721"/>
                    <a:pt x="992011" y="766407"/>
                    <a:pt x="1007477" y="767644"/>
                  </a:cubicBezTo>
                  <a:cubicBezTo>
                    <a:pt x="1086337" y="773953"/>
                    <a:pt x="1165521" y="775170"/>
                    <a:pt x="1244543" y="778933"/>
                  </a:cubicBezTo>
                  <a:lnTo>
                    <a:pt x="2023477" y="767644"/>
                  </a:lnTo>
                  <a:cubicBezTo>
                    <a:pt x="2053805" y="766856"/>
                    <a:pt x="2084356" y="763713"/>
                    <a:pt x="2113788" y="756355"/>
                  </a:cubicBezTo>
                  <a:cubicBezTo>
                    <a:pt x="2130114" y="752273"/>
                    <a:pt x="2143186" y="739686"/>
                    <a:pt x="2158943" y="733777"/>
                  </a:cubicBezTo>
                  <a:cubicBezTo>
                    <a:pt x="2173470" y="728329"/>
                    <a:pt x="2189047" y="726251"/>
                    <a:pt x="2204099" y="722488"/>
                  </a:cubicBezTo>
                  <a:cubicBezTo>
                    <a:pt x="2215388" y="714962"/>
                    <a:pt x="2225830" y="705978"/>
                    <a:pt x="2237965" y="699911"/>
                  </a:cubicBezTo>
                  <a:cubicBezTo>
                    <a:pt x="2256011" y="690888"/>
                    <a:pt x="2300108" y="682156"/>
                    <a:pt x="2316988" y="677333"/>
                  </a:cubicBezTo>
                  <a:cubicBezTo>
                    <a:pt x="2328429" y="674064"/>
                    <a:pt x="2340211" y="671366"/>
                    <a:pt x="2350854" y="666044"/>
                  </a:cubicBezTo>
                  <a:cubicBezTo>
                    <a:pt x="2362989" y="659976"/>
                    <a:pt x="2372941" y="650197"/>
                    <a:pt x="2384721" y="643466"/>
                  </a:cubicBezTo>
                  <a:cubicBezTo>
                    <a:pt x="2399332" y="635117"/>
                    <a:pt x="2415266" y="629237"/>
                    <a:pt x="2429877" y="620888"/>
                  </a:cubicBezTo>
                  <a:cubicBezTo>
                    <a:pt x="2452989" y="607681"/>
                    <a:pt x="2489513" y="578983"/>
                    <a:pt x="2508899" y="564444"/>
                  </a:cubicBezTo>
                  <a:cubicBezTo>
                    <a:pt x="2516425" y="549392"/>
                    <a:pt x="2529953" y="536048"/>
                    <a:pt x="2531477" y="519288"/>
                  </a:cubicBezTo>
                  <a:cubicBezTo>
                    <a:pt x="2533886" y="492789"/>
                    <a:pt x="2520188" y="440266"/>
                    <a:pt x="2520188" y="440266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5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移动开发平台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内含模拟调试工具</a:t>
            </a:r>
          </a:p>
        </p:txBody>
      </p:sp>
      <p:pic>
        <p:nvPicPr>
          <p:cNvPr id="8" name="Picture 2" descr="http://mail1.ufida.com/coremail/s?func=mbox:getMessageData&amp;sid=BACIPvTTxXnBUvvmCYTTmxQZZvTlRRYH&amp;mid=1:1tbiAQIIBky+OCRmFQABsR&amp;part=3">
            <a:extLst>
              <a:ext uri="{FF2B5EF4-FFF2-40B4-BE49-F238E27FC236}">
                <a16:creationId xmlns:a16="http://schemas.microsoft.com/office/drawing/2014/main" id="{07746D24-7F34-4CAF-92CC-E96E310C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15" y="1740321"/>
            <a:ext cx="6525503" cy="36688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Documents and Settings\yanglih\桌面\image001(08-08-08-52-28).png">
            <a:extLst>
              <a:ext uri="{FF2B5EF4-FFF2-40B4-BE49-F238E27FC236}">
                <a16:creationId xmlns:a16="http://schemas.microsoft.com/office/drawing/2014/main" id="{63E3A47D-89F8-4E26-B456-B0A56C1E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187" y="1854459"/>
            <a:ext cx="3262752" cy="3748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ADFA3D7-9BB0-4F31-9C72-4D2BE767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979" y="2888959"/>
            <a:ext cx="4917643" cy="3848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4ABADA20-B1C0-489E-8FF9-D4D0401A00AB}"/>
              </a:ext>
            </a:extLst>
          </p:cNvPr>
          <p:cNvSpPr txBox="1"/>
          <p:nvPr/>
        </p:nvSpPr>
        <p:spPr>
          <a:xfrm>
            <a:off x="1418820" y="921647"/>
            <a:ext cx="41088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内置支持多种模拟调试工具和真机调试</a:t>
            </a:r>
            <a:endParaRPr lang="en-US" altLang="zh-CN" dirty="0"/>
          </a:p>
          <a:p>
            <a:r>
              <a:rPr lang="en-US" altLang="zh-CN" sz="1600" dirty="0"/>
              <a:t>--</a:t>
            </a:r>
            <a:r>
              <a:rPr lang="zh-CN" altLang="en-US" sz="1600" dirty="0"/>
              <a:t>方便开发者预览和调试移动应用</a:t>
            </a:r>
          </a:p>
        </p:txBody>
      </p:sp>
    </p:spTree>
    <p:extLst>
      <p:ext uri="{BB962C8B-B14F-4D97-AF65-F5344CB8AC3E}">
        <p14:creationId xmlns:p14="http://schemas.microsoft.com/office/powerpoint/2010/main" val="253161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工作\2017\用友\集团\8.31新PPTvi\封面封底\目录页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9936" y="395033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企业移动管理平台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936" y="3121225"/>
            <a:ext cx="5513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移动应用中间件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937" y="229211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79434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门户开发框架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7" y="1463014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产品功能介绍</a:t>
            </a:r>
          </a:p>
        </p:txBody>
      </p:sp>
      <p:pic>
        <p:nvPicPr>
          <p:cNvPr id="21508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15680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070781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899885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5DB51FB-2366-43EA-B22D-8222F6C89B84}"/>
              </a:ext>
            </a:extLst>
          </p:cNvPr>
          <p:cNvSpPr txBox="1"/>
          <p:nvPr/>
        </p:nvSpPr>
        <p:spPr>
          <a:xfrm>
            <a:off x="5519936" y="5608538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典型案例分享</a:t>
            </a:r>
          </a:p>
        </p:txBody>
      </p:sp>
      <p:pic>
        <p:nvPicPr>
          <p:cNvPr id="20" name="Picture 4" descr="C:\Users\win7.5\Desktop\灰.png">
            <a:extLst>
              <a:ext uri="{FF2B5EF4-FFF2-40B4-BE49-F238E27FC236}">
                <a16:creationId xmlns:a16="http://schemas.microsoft.com/office/drawing/2014/main" id="{03DCE2F1-07E9-4D6D-A567-EE7F4FAA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5728989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win7.5\Desktop\红.png">
            <a:extLst>
              <a:ext uri="{FF2B5EF4-FFF2-40B4-BE49-F238E27FC236}">
                <a16:creationId xmlns:a16="http://schemas.microsoft.com/office/drawing/2014/main" id="{1C17333B-4F6F-4985-96EA-7F6FBE657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4" y="3220798"/>
            <a:ext cx="569383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win7.5\Desktop\灰.png">
            <a:extLst>
              <a:ext uri="{FF2B5EF4-FFF2-40B4-BE49-F238E27FC236}">
                <a16:creationId xmlns:a16="http://schemas.microsoft.com/office/drawing/2014/main" id="{762375EE-6DBC-44A2-A361-83CBD9B7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2391694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6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移动应用中间件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8DA86ED-8FD9-4AFB-9DAE-3976463B108B}"/>
              </a:ext>
            </a:extLst>
          </p:cNvPr>
          <p:cNvSpPr/>
          <p:nvPr/>
        </p:nvSpPr>
        <p:spPr>
          <a:xfrm>
            <a:off x="691818" y="687718"/>
            <a:ext cx="104355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为移动互联而设计，支持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海量用户、快速集成、安全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移动中间件为移动设备和业务系统搭建了一座信息桥梁，通过开放一系列标准的公共服务和接口，为移动应用提供服务端运行支撑。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任何类型的移动应用，包括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Hybrid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类型的移动应用，都可以通过标准访问协议使用中间件提供的公共服务。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移动中间件屏蔽了移动设备、业务系统的复杂度，使移动开发者不必考虑公共服务、技术适配、安全等基础设施的问题。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FBCD0E4-52BF-4F87-B2D1-28C971A40157}"/>
              </a:ext>
            </a:extLst>
          </p:cNvPr>
          <p:cNvGrpSpPr/>
          <p:nvPr/>
        </p:nvGrpSpPr>
        <p:grpSpPr>
          <a:xfrm>
            <a:off x="7010356" y="3643309"/>
            <a:ext cx="1168062" cy="726628"/>
            <a:chOff x="827584" y="4599524"/>
            <a:chExt cx="1296144" cy="127774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E23CBC7-5BC7-4FC0-BBB9-0217F4A23335}"/>
                </a:ext>
              </a:extLst>
            </p:cNvPr>
            <p:cNvGrpSpPr/>
            <p:nvPr/>
          </p:nvGrpSpPr>
          <p:grpSpPr>
            <a:xfrm>
              <a:off x="827584" y="4599524"/>
              <a:ext cx="1296144" cy="1105657"/>
              <a:chOff x="1841596" y="5473359"/>
              <a:chExt cx="818492" cy="601601"/>
            </a:xfrm>
          </p:grpSpPr>
          <p:pic>
            <p:nvPicPr>
              <p:cNvPr id="46" name="Picture 9" descr="数据库03">
                <a:extLst>
                  <a:ext uri="{FF2B5EF4-FFF2-40B4-BE49-F238E27FC236}">
                    <a16:creationId xmlns:a16="http://schemas.microsoft.com/office/drawing/2014/main" id="{92D6DAA7-E968-4389-B0F5-1211596DF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210320" y="5498697"/>
                <a:ext cx="449768" cy="576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5" descr="抽象图标37c">
                <a:extLst>
                  <a:ext uri="{FF2B5EF4-FFF2-40B4-BE49-F238E27FC236}">
                    <a16:creationId xmlns:a16="http://schemas.microsoft.com/office/drawing/2014/main" id="{A3139A6A-BC91-4E54-9679-6B837407FC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841596" y="5473359"/>
                <a:ext cx="444500" cy="59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圆角矩形 5">
              <a:extLst>
                <a:ext uri="{FF2B5EF4-FFF2-40B4-BE49-F238E27FC236}">
                  <a16:creationId xmlns:a16="http://schemas.microsoft.com/office/drawing/2014/main" id="{FC5CD699-8E15-4EAC-87F8-BF50A3460386}"/>
                </a:ext>
              </a:extLst>
            </p:cNvPr>
            <p:cNvSpPr/>
            <p:nvPr/>
          </p:nvSpPr>
          <p:spPr>
            <a:xfrm>
              <a:off x="827584" y="5575894"/>
              <a:ext cx="1219584" cy="30137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3976716-79C9-4416-8C84-47321235E975}"/>
              </a:ext>
            </a:extLst>
          </p:cNvPr>
          <p:cNvGrpSpPr/>
          <p:nvPr/>
        </p:nvGrpSpPr>
        <p:grpSpPr>
          <a:xfrm>
            <a:off x="7010356" y="4476288"/>
            <a:ext cx="1168062" cy="726628"/>
            <a:chOff x="827584" y="4599524"/>
            <a:chExt cx="1296144" cy="127774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7322B10-68BC-4679-95F9-F612D50CC444}"/>
                </a:ext>
              </a:extLst>
            </p:cNvPr>
            <p:cNvGrpSpPr/>
            <p:nvPr/>
          </p:nvGrpSpPr>
          <p:grpSpPr>
            <a:xfrm>
              <a:off x="827584" y="4599524"/>
              <a:ext cx="1296144" cy="1105657"/>
              <a:chOff x="1841596" y="5473359"/>
              <a:chExt cx="818492" cy="601601"/>
            </a:xfrm>
          </p:grpSpPr>
          <p:pic>
            <p:nvPicPr>
              <p:cNvPr id="51" name="Picture 9" descr="数据库03">
                <a:extLst>
                  <a:ext uri="{FF2B5EF4-FFF2-40B4-BE49-F238E27FC236}">
                    <a16:creationId xmlns:a16="http://schemas.microsoft.com/office/drawing/2014/main" id="{868C981C-1385-48B1-99BC-6995A3D033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210320" y="5498697"/>
                <a:ext cx="449768" cy="576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5" descr="抽象图标37c">
                <a:extLst>
                  <a:ext uri="{FF2B5EF4-FFF2-40B4-BE49-F238E27FC236}">
                    <a16:creationId xmlns:a16="http://schemas.microsoft.com/office/drawing/2014/main" id="{0E0CF05C-A348-4071-BD78-CBBD886C3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841596" y="5473359"/>
                <a:ext cx="444500" cy="59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圆角矩形 10">
              <a:extLst>
                <a:ext uri="{FF2B5EF4-FFF2-40B4-BE49-F238E27FC236}">
                  <a16:creationId xmlns:a16="http://schemas.microsoft.com/office/drawing/2014/main" id="{C40082A2-AD51-49A8-9A85-8EF6FF33D14E}"/>
                </a:ext>
              </a:extLst>
            </p:cNvPr>
            <p:cNvSpPr/>
            <p:nvPr/>
          </p:nvSpPr>
          <p:spPr>
            <a:xfrm>
              <a:off x="827584" y="5575894"/>
              <a:ext cx="1219584" cy="30137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HR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76F7A5A-B4FD-4B01-9D48-641DC81B1006}"/>
              </a:ext>
            </a:extLst>
          </p:cNvPr>
          <p:cNvGrpSpPr/>
          <p:nvPr/>
        </p:nvGrpSpPr>
        <p:grpSpPr>
          <a:xfrm>
            <a:off x="7010356" y="5270495"/>
            <a:ext cx="1168062" cy="726628"/>
            <a:chOff x="827584" y="4599524"/>
            <a:chExt cx="1296144" cy="127774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A589F6D-060C-4CB6-941C-90C663A8F99B}"/>
                </a:ext>
              </a:extLst>
            </p:cNvPr>
            <p:cNvGrpSpPr/>
            <p:nvPr/>
          </p:nvGrpSpPr>
          <p:grpSpPr>
            <a:xfrm>
              <a:off x="827584" y="4599524"/>
              <a:ext cx="1296144" cy="1105657"/>
              <a:chOff x="1841596" y="5473359"/>
              <a:chExt cx="818492" cy="601601"/>
            </a:xfrm>
          </p:grpSpPr>
          <p:pic>
            <p:nvPicPr>
              <p:cNvPr id="56" name="Picture 9" descr="数据库03">
                <a:extLst>
                  <a:ext uri="{FF2B5EF4-FFF2-40B4-BE49-F238E27FC236}">
                    <a16:creationId xmlns:a16="http://schemas.microsoft.com/office/drawing/2014/main" id="{D53AA27C-2CB6-4476-A887-9BF9E12DC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210320" y="5498697"/>
                <a:ext cx="449768" cy="576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5" descr="抽象图标37c">
                <a:extLst>
                  <a:ext uri="{FF2B5EF4-FFF2-40B4-BE49-F238E27FC236}">
                    <a16:creationId xmlns:a16="http://schemas.microsoft.com/office/drawing/2014/main" id="{D621ADA6-3BA5-4071-898E-A4730FBF98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841596" y="5473359"/>
                <a:ext cx="444500" cy="59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5" name="圆角矩形 15">
              <a:extLst>
                <a:ext uri="{FF2B5EF4-FFF2-40B4-BE49-F238E27FC236}">
                  <a16:creationId xmlns:a16="http://schemas.microsoft.com/office/drawing/2014/main" id="{A5A779BE-7AFF-470E-ABE9-0973A70A31F0}"/>
                </a:ext>
              </a:extLst>
            </p:cNvPr>
            <p:cNvSpPr/>
            <p:nvPr/>
          </p:nvSpPr>
          <p:spPr>
            <a:xfrm>
              <a:off x="827584" y="5575894"/>
              <a:ext cx="1219584" cy="30137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7B27F74-1512-4C7E-BDEA-ED50B9A54E1C}"/>
              </a:ext>
            </a:extLst>
          </p:cNvPr>
          <p:cNvGrpSpPr/>
          <p:nvPr/>
        </p:nvGrpSpPr>
        <p:grpSpPr>
          <a:xfrm>
            <a:off x="7010356" y="6091185"/>
            <a:ext cx="1168062" cy="726628"/>
            <a:chOff x="827584" y="4599524"/>
            <a:chExt cx="1296144" cy="127774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D32B76C-0FDE-4250-8A27-F155B394722B}"/>
                </a:ext>
              </a:extLst>
            </p:cNvPr>
            <p:cNvGrpSpPr/>
            <p:nvPr/>
          </p:nvGrpSpPr>
          <p:grpSpPr>
            <a:xfrm>
              <a:off x="827584" y="4599524"/>
              <a:ext cx="1296144" cy="1105657"/>
              <a:chOff x="1841596" y="5473359"/>
              <a:chExt cx="818492" cy="601601"/>
            </a:xfrm>
          </p:grpSpPr>
          <p:pic>
            <p:nvPicPr>
              <p:cNvPr id="61" name="Picture 9" descr="数据库03">
                <a:extLst>
                  <a:ext uri="{FF2B5EF4-FFF2-40B4-BE49-F238E27FC236}">
                    <a16:creationId xmlns:a16="http://schemas.microsoft.com/office/drawing/2014/main" id="{DC9FDEB2-4887-4839-8B6A-FF27773944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210320" y="5498697"/>
                <a:ext cx="449768" cy="576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5" descr="抽象图标37c">
                <a:extLst>
                  <a:ext uri="{FF2B5EF4-FFF2-40B4-BE49-F238E27FC236}">
                    <a16:creationId xmlns:a16="http://schemas.microsoft.com/office/drawing/2014/main" id="{B0FBA749-1AB6-4B0B-924F-8912859F0A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841596" y="5473359"/>
                <a:ext cx="444500" cy="59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" name="圆角矩形 20">
              <a:extLst>
                <a:ext uri="{FF2B5EF4-FFF2-40B4-BE49-F238E27FC236}">
                  <a16:creationId xmlns:a16="http://schemas.microsoft.com/office/drawing/2014/main" id="{3075DFF3-CB56-453E-8AE5-EC008B0EA463}"/>
                </a:ext>
              </a:extLst>
            </p:cNvPr>
            <p:cNvSpPr/>
            <p:nvPr/>
          </p:nvSpPr>
          <p:spPr>
            <a:xfrm>
              <a:off x="827584" y="5575894"/>
              <a:ext cx="1219584" cy="30137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72D14134-80CA-4E14-B90C-346F5390D488}"/>
              </a:ext>
            </a:extLst>
          </p:cNvPr>
          <p:cNvSpPr/>
          <p:nvPr/>
        </p:nvSpPr>
        <p:spPr>
          <a:xfrm>
            <a:off x="8678090" y="4390567"/>
            <a:ext cx="1284873" cy="1727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授权认证</a:t>
            </a: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通信协议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报文格式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数据定义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上下箭头 25">
            <a:extLst>
              <a:ext uri="{FF2B5EF4-FFF2-40B4-BE49-F238E27FC236}">
                <a16:creationId xmlns:a16="http://schemas.microsoft.com/office/drawing/2014/main" id="{051DD162-FCBB-464D-A065-D2925C93B19C}"/>
              </a:ext>
            </a:extLst>
          </p:cNvPr>
          <p:cNvSpPr/>
          <p:nvPr/>
        </p:nvSpPr>
        <p:spPr>
          <a:xfrm rot="10800000">
            <a:off x="8224069" y="3774646"/>
            <a:ext cx="336402" cy="2961743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49CC6F4-4213-4AB6-998F-970BF278249C}"/>
              </a:ext>
            </a:extLst>
          </p:cNvPr>
          <p:cNvCxnSpPr>
            <a:stCxn id="67" idx="46"/>
          </p:cNvCxnSpPr>
          <p:nvPr/>
        </p:nvCxnSpPr>
        <p:spPr>
          <a:xfrm flipV="1">
            <a:off x="5675850" y="3629225"/>
            <a:ext cx="1247371" cy="15244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F5A0ABA-997B-43F2-83BD-F2D48FAF54E2}"/>
              </a:ext>
            </a:extLst>
          </p:cNvPr>
          <p:cNvCxnSpPr>
            <a:stCxn id="67" idx="46"/>
          </p:cNvCxnSpPr>
          <p:nvPr/>
        </p:nvCxnSpPr>
        <p:spPr>
          <a:xfrm>
            <a:off x="5675850" y="5153647"/>
            <a:ext cx="1247371" cy="1664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80">
            <a:extLst>
              <a:ext uri="{FF2B5EF4-FFF2-40B4-BE49-F238E27FC236}">
                <a16:creationId xmlns:a16="http://schemas.microsoft.com/office/drawing/2014/main" id="{4D707A08-DA11-4621-958A-1E79DD91D0E0}"/>
              </a:ext>
            </a:extLst>
          </p:cNvPr>
          <p:cNvSpPr>
            <a:spLocks noEditPoints="1"/>
          </p:cNvSpPr>
          <p:nvPr/>
        </p:nvSpPr>
        <p:spPr bwMode="black">
          <a:xfrm>
            <a:off x="5032079" y="4822512"/>
            <a:ext cx="809905" cy="842993"/>
          </a:xfrm>
          <a:custGeom>
            <a:avLst/>
            <a:gdLst>
              <a:gd name="T0" fmla="*/ 952 w 1833"/>
              <a:gd name="T1" fmla="*/ 1301 h 2225"/>
              <a:gd name="T2" fmla="*/ 882 w 1833"/>
              <a:gd name="T3" fmla="*/ 1413 h 2225"/>
              <a:gd name="T4" fmla="*/ 677 w 1833"/>
              <a:gd name="T5" fmla="*/ 2162 h 2225"/>
              <a:gd name="T6" fmla="*/ 1156 w 1833"/>
              <a:gd name="T7" fmla="*/ 2162 h 2225"/>
              <a:gd name="T8" fmla="*/ 1071 w 1833"/>
              <a:gd name="T9" fmla="*/ 2089 h 2225"/>
              <a:gd name="T10" fmla="*/ 785 w 1833"/>
              <a:gd name="T11" fmla="*/ 2039 h 2225"/>
              <a:gd name="T12" fmla="*/ 1071 w 1833"/>
              <a:gd name="T13" fmla="*/ 2089 h 2225"/>
              <a:gd name="T14" fmla="*/ 760 w 1833"/>
              <a:gd name="T15" fmla="*/ 1949 h 2225"/>
              <a:gd name="T16" fmla="*/ 1096 w 1833"/>
              <a:gd name="T17" fmla="*/ 1949 h 2225"/>
              <a:gd name="T18" fmla="*/ 1026 w 1833"/>
              <a:gd name="T19" fmla="*/ 1801 h 2225"/>
              <a:gd name="T20" fmla="*/ 1061 w 1833"/>
              <a:gd name="T21" fmla="*/ 1836 h 2225"/>
              <a:gd name="T22" fmla="*/ 260 w 1833"/>
              <a:gd name="T23" fmla="*/ 1329 h 2225"/>
              <a:gd name="T24" fmla="*/ 748 w 1833"/>
              <a:gd name="T25" fmla="*/ 1136 h 2225"/>
              <a:gd name="T26" fmla="*/ 190 w 1833"/>
              <a:gd name="T27" fmla="*/ 1329 h 2225"/>
              <a:gd name="T28" fmla="*/ 0 w 1833"/>
              <a:gd name="T29" fmla="*/ 1476 h 2225"/>
              <a:gd name="T30" fmla="*/ 416 w 1833"/>
              <a:gd name="T31" fmla="*/ 2225 h 2225"/>
              <a:gd name="T32" fmla="*/ 416 w 1833"/>
              <a:gd name="T33" fmla="*/ 1413 h 2225"/>
              <a:gd name="T34" fmla="*/ 83 w 1833"/>
              <a:gd name="T35" fmla="*/ 2064 h 2225"/>
              <a:gd name="T36" fmla="*/ 419 w 1833"/>
              <a:gd name="T37" fmla="*/ 2064 h 2225"/>
              <a:gd name="T38" fmla="*/ 108 w 1833"/>
              <a:gd name="T39" fmla="*/ 1974 h 2225"/>
              <a:gd name="T40" fmla="*/ 394 w 1833"/>
              <a:gd name="T41" fmla="*/ 1924 h 2225"/>
              <a:gd name="T42" fmla="*/ 384 w 1833"/>
              <a:gd name="T43" fmla="*/ 1836 h 2225"/>
              <a:gd name="T44" fmla="*/ 419 w 1833"/>
              <a:gd name="T45" fmla="*/ 1801 h 2225"/>
              <a:gd name="T46" fmla="*/ 1643 w 1833"/>
              <a:gd name="T47" fmla="*/ 1413 h 2225"/>
              <a:gd name="T48" fmla="*/ 1082 w 1833"/>
              <a:gd name="T49" fmla="*/ 1101 h 2225"/>
              <a:gd name="T50" fmla="*/ 1415 w 1833"/>
              <a:gd name="T51" fmla="*/ 1171 h 2225"/>
              <a:gd name="T52" fmla="*/ 1417 w 1833"/>
              <a:gd name="T53" fmla="*/ 1413 h 2225"/>
              <a:gd name="T54" fmla="*/ 1417 w 1833"/>
              <a:gd name="T55" fmla="*/ 2225 h 2225"/>
              <a:gd name="T56" fmla="*/ 1833 w 1833"/>
              <a:gd name="T57" fmla="*/ 1476 h 2225"/>
              <a:gd name="T58" fmla="*/ 1462 w 1833"/>
              <a:gd name="T59" fmla="*/ 2089 h 2225"/>
              <a:gd name="T60" fmla="*/ 1748 w 1833"/>
              <a:gd name="T61" fmla="*/ 2039 h 2225"/>
              <a:gd name="T62" fmla="*/ 1748 w 1833"/>
              <a:gd name="T63" fmla="*/ 1974 h 2225"/>
              <a:gd name="T64" fmla="*/ 1462 w 1833"/>
              <a:gd name="T65" fmla="*/ 1924 h 2225"/>
              <a:gd name="T66" fmla="*/ 1748 w 1833"/>
              <a:gd name="T67" fmla="*/ 1974 h 2225"/>
              <a:gd name="T68" fmla="*/ 1738 w 1833"/>
              <a:gd name="T69" fmla="*/ 1766 h 2225"/>
              <a:gd name="T70" fmla="*/ 650 w 1833"/>
              <a:gd name="T71" fmla="*/ 592 h 2225"/>
              <a:gd name="T72" fmla="*/ 1296 w 1833"/>
              <a:gd name="T73" fmla="*/ 113 h 2225"/>
              <a:gd name="T74" fmla="*/ 537 w 1833"/>
              <a:gd name="T75" fmla="*/ 113 h 2225"/>
              <a:gd name="T76" fmla="*/ 603 w 1833"/>
              <a:gd name="T77" fmla="*/ 113 h 2225"/>
              <a:gd name="T78" fmla="*/ 1231 w 1833"/>
              <a:gd name="T79" fmla="*/ 113 h 2225"/>
              <a:gd name="T80" fmla="*/ 650 w 1833"/>
              <a:gd name="T81" fmla="*/ 526 h 2225"/>
              <a:gd name="T82" fmla="*/ 405 w 1833"/>
              <a:gd name="T83" fmla="*/ 902 h 2225"/>
              <a:gd name="T84" fmla="*/ 803 w 1833"/>
              <a:gd name="T85" fmla="*/ 1101 h 2225"/>
              <a:gd name="T86" fmla="*/ 882 w 1833"/>
              <a:gd name="T87" fmla="*/ 1250 h 2225"/>
              <a:gd name="T88" fmla="*/ 1031 w 1833"/>
              <a:gd name="T89" fmla="*/ 1171 h 2225"/>
              <a:gd name="T90" fmla="*/ 952 w 1833"/>
              <a:gd name="T91" fmla="*/ 1021 h 2225"/>
              <a:gd name="T92" fmla="*/ 1457 w 1833"/>
              <a:gd name="T93" fmla="*/ 874 h 2225"/>
              <a:gd name="T94" fmla="*/ 1303 w 1833"/>
              <a:gd name="T95" fmla="*/ 652 h 2225"/>
              <a:gd name="T96" fmla="*/ 530 w 1833"/>
              <a:gd name="T97" fmla="*/ 652 h 2225"/>
              <a:gd name="T98" fmla="*/ 377 w 1833"/>
              <a:gd name="T99" fmla="*/ 874 h 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3" h="2225">
                <a:moveTo>
                  <a:pt x="1093" y="1413"/>
                </a:moveTo>
                <a:cubicBezTo>
                  <a:pt x="952" y="1413"/>
                  <a:pt x="952" y="1413"/>
                  <a:pt x="952" y="1413"/>
                </a:cubicBezTo>
                <a:cubicBezTo>
                  <a:pt x="952" y="1301"/>
                  <a:pt x="952" y="1301"/>
                  <a:pt x="952" y="1301"/>
                </a:cubicBezTo>
                <a:cubicBezTo>
                  <a:pt x="940" y="1304"/>
                  <a:pt x="929" y="1305"/>
                  <a:pt x="917" y="1305"/>
                </a:cubicBezTo>
                <a:cubicBezTo>
                  <a:pt x="905" y="1305"/>
                  <a:pt x="893" y="1304"/>
                  <a:pt x="882" y="1301"/>
                </a:cubicBezTo>
                <a:cubicBezTo>
                  <a:pt x="882" y="1413"/>
                  <a:pt x="882" y="1413"/>
                  <a:pt x="882" y="1413"/>
                </a:cubicBezTo>
                <a:cubicBezTo>
                  <a:pt x="740" y="1413"/>
                  <a:pt x="740" y="1413"/>
                  <a:pt x="740" y="1413"/>
                </a:cubicBezTo>
                <a:cubicBezTo>
                  <a:pt x="705" y="1413"/>
                  <a:pt x="677" y="1441"/>
                  <a:pt x="677" y="1476"/>
                </a:cubicBezTo>
                <a:cubicBezTo>
                  <a:pt x="677" y="2162"/>
                  <a:pt x="677" y="2162"/>
                  <a:pt x="677" y="2162"/>
                </a:cubicBezTo>
                <a:cubicBezTo>
                  <a:pt x="677" y="2197"/>
                  <a:pt x="705" y="2225"/>
                  <a:pt x="740" y="2225"/>
                </a:cubicBezTo>
                <a:cubicBezTo>
                  <a:pt x="1093" y="2225"/>
                  <a:pt x="1093" y="2225"/>
                  <a:pt x="1093" y="2225"/>
                </a:cubicBezTo>
                <a:cubicBezTo>
                  <a:pt x="1128" y="2225"/>
                  <a:pt x="1156" y="2197"/>
                  <a:pt x="1156" y="2162"/>
                </a:cubicBezTo>
                <a:cubicBezTo>
                  <a:pt x="1156" y="1476"/>
                  <a:pt x="1156" y="1476"/>
                  <a:pt x="1156" y="1476"/>
                </a:cubicBezTo>
                <a:cubicBezTo>
                  <a:pt x="1156" y="1441"/>
                  <a:pt x="1128" y="1413"/>
                  <a:pt x="1093" y="1413"/>
                </a:cubicBezTo>
                <a:close/>
                <a:moveTo>
                  <a:pt x="1071" y="2089"/>
                </a:moveTo>
                <a:cubicBezTo>
                  <a:pt x="785" y="2089"/>
                  <a:pt x="785" y="2089"/>
                  <a:pt x="785" y="2089"/>
                </a:cubicBezTo>
                <a:cubicBezTo>
                  <a:pt x="771" y="2089"/>
                  <a:pt x="760" y="2078"/>
                  <a:pt x="760" y="2064"/>
                </a:cubicBezTo>
                <a:cubicBezTo>
                  <a:pt x="760" y="2050"/>
                  <a:pt x="771" y="2039"/>
                  <a:pt x="785" y="2039"/>
                </a:cubicBezTo>
                <a:cubicBezTo>
                  <a:pt x="1071" y="2039"/>
                  <a:pt x="1071" y="2039"/>
                  <a:pt x="1071" y="2039"/>
                </a:cubicBezTo>
                <a:cubicBezTo>
                  <a:pt x="1085" y="2039"/>
                  <a:pt x="1096" y="2050"/>
                  <a:pt x="1096" y="2064"/>
                </a:cubicBezTo>
                <a:cubicBezTo>
                  <a:pt x="1096" y="2078"/>
                  <a:pt x="1085" y="2089"/>
                  <a:pt x="1071" y="2089"/>
                </a:cubicBezTo>
                <a:close/>
                <a:moveTo>
                  <a:pt x="1071" y="1974"/>
                </a:moveTo>
                <a:cubicBezTo>
                  <a:pt x="785" y="1974"/>
                  <a:pt x="785" y="1974"/>
                  <a:pt x="785" y="1974"/>
                </a:cubicBezTo>
                <a:cubicBezTo>
                  <a:pt x="771" y="1974"/>
                  <a:pt x="760" y="1963"/>
                  <a:pt x="760" y="1949"/>
                </a:cubicBezTo>
                <a:cubicBezTo>
                  <a:pt x="760" y="1935"/>
                  <a:pt x="771" y="1924"/>
                  <a:pt x="785" y="1924"/>
                </a:cubicBezTo>
                <a:cubicBezTo>
                  <a:pt x="1071" y="1924"/>
                  <a:pt x="1071" y="1924"/>
                  <a:pt x="1071" y="1924"/>
                </a:cubicBezTo>
                <a:cubicBezTo>
                  <a:pt x="1085" y="1924"/>
                  <a:pt x="1096" y="1935"/>
                  <a:pt x="1096" y="1949"/>
                </a:cubicBezTo>
                <a:cubicBezTo>
                  <a:pt x="1096" y="1963"/>
                  <a:pt x="1085" y="1974"/>
                  <a:pt x="1071" y="1974"/>
                </a:cubicBezTo>
                <a:close/>
                <a:moveTo>
                  <a:pt x="1061" y="1836"/>
                </a:moveTo>
                <a:cubicBezTo>
                  <a:pt x="1042" y="1836"/>
                  <a:pt x="1026" y="1820"/>
                  <a:pt x="1026" y="1801"/>
                </a:cubicBezTo>
                <a:cubicBezTo>
                  <a:pt x="1026" y="1782"/>
                  <a:pt x="1042" y="1766"/>
                  <a:pt x="1061" y="1766"/>
                </a:cubicBezTo>
                <a:cubicBezTo>
                  <a:pt x="1081" y="1766"/>
                  <a:pt x="1096" y="1782"/>
                  <a:pt x="1096" y="1801"/>
                </a:cubicBezTo>
                <a:cubicBezTo>
                  <a:pt x="1096" y="1820"/>
                  <a:pt x="1081" y="1836"/>
                  <a:pt x="1061" y="1836"/>
                </a:cubicBezTo>
                <a:close/>
                <a:moveTo>
                  <a:pt x="416" y="1413"/>
                </a:moveTo>
                <a:cubicBezTo>
                  <a:pt x="260" y="1413"/>
                  <a:pt x="260" y="1413"/>
                  <a:pt x="260" y="1413"/>
                </a:cubicBezTo>
                <a:cubicBezTo>
                  <a:pt x="260" y="1329"/>
                  <a:pt x="260" y="1329"/>
                  <a:pt x="260" y="1329"/>
                </a:cubicBezTo>
                <a:cubicBezTo>
                  <a:pt x="260" y="1242"/>
                  <a:pt x="331" y="1171"/>
                  <a:pt x="418" y="1171"/>
                </a:cubicBezTo>
                <a:cubicBezTo>
                  <a:pt x="751" y="1171"/>
                  <a:pt x="751" y="1171"/>
                  <a:pt x="751" y="1171"/>
                </a:cubicBezTo>
                <a:cubicBezTo>
                  <a:pt x="749" y="1159"/>
                  <a:pt x="748" y="1148"/>
                  <a:pt x="748" y="1136"/>
                </a:cubicBezTo>
                <a:cubicBezTo>
                  <a:pt x="748" y="1124"/>
                  <a:pt x="749" y="1112"/>
                  <a:pt x="751" y="1101"/>
                </a:cubicBezTo>
                <a:cubicBezTo>
                  <a:pt x="418" y="1101"/>
                  <a:pt x="418" y="1101"/>
                  <a:pt x="418" y="1101"/>
                </a:cubicBezTo>
                <a:cubicBezTo>
                  <a:pt x="293" y="1101"/>
                  <a:pt x="190" y="1203"/>
                  <a:pt x="190" y="1329"/>
                </a:cubicBezTo>
                <a:cubicBezTo>
                  <a:pt x="190" y="1413"/>
                  <a:pt x="190" y="1413"/>
                  <a:pt x="190" y="1413"/>
                </a:cubicBezTo>
                <a:cubicBezTo>
                  <a:pt x="63" y="1413"/>
                  <a:pt x="63" y="1413"/>
                  <a:pt x="63" y="1413"/>
                </a:cubicBezTo>
                <a:cubicBezTo>
                  <a:pt x="28" y="1413"/>
                  <a:pt x="0" y="1441"/>
                  <a:pt x="0" y="1476"/>
                </a:cubicBezTo>
                <a:cubicBezTo>
                  <a:pt x="0" y="2162"/>
                  <a:pt x="0" y="2162"/>
                  <a:pt x="0" y="2162"/>
                </a:cubicBezTo>
                <a:cubicBezTo>
                  <a:pt x="0" y="2197"/>
                  <a:pt x="28" y="2225"/>
                  <a:pt x="63" y="2225"/>
                </a:cubicBezTo>
                <a:cubicBezTo>
                  <a:pt x="416" y="2225"/>
                  <a:pt x="416" y="2225"/>
                  <a:pt x="416" y="2225"/>
                </a:cubicBezTo>
                <a:cubicBezTo>
                  <a:pt x="451" y="2225"/>
                  <a:pt x="480" y="2197"/>
                  <a:pt x="480" y="2162"/>
                </a:cubicBezTo>
                <a:cubicBezTo>
                  <a:pt x="480" y="1476"/>
                  <a:pt x="480" y="1476"/>
                  <a:pt x="480" y="1476"/>
                </a:cubicBezTo>
                <a:cubicBezTo>
                  <a:pt x="480" y="1441"/>
                  <a:pt x="451" y="1413"/>
                  <a:pt x="416" y="1413"/>
                </a:cubicBezTo>
                <a:close/>
                <a:moveTo>
                  <a:pt x="394" y="2089"/>
                </a:moveTo>
                <a:cubicBezTo>
                  <a:pt x="108" y="2089"/>
                  <a:pt x="108" y="2089"/>
                  <a:pt x="108" y="2089"/>
                </a:cubicBezTo>
                <a:cubicBezTo>
                  <a:pt x="94" y="2089"/>
                  <a:pt x="83" y="2078"/>
                  <a:pt x="83" y="2064"/>
                </a:cubicBezTo>
                <a:cubicBezTo>
                  <a:pt x="83" y="2050"/>
                  <a:pt x="94" y="2039"/>
                  <a:pt x="108" y="2039"/>
                </a:cubicBezTo>
                <a:cubicBezTo>
                  <a:pt x="394" y="2039"/>
                  <a:pt x="394" y="2039"/>
                  <a:pt x="394" y="2039"/>
                </a:cubicBezTo>
                <a:cubicBezTo>
                  <a:pt x="408" y="2039"/>
                  <a:pt x="419" y="2050"/>
                  <a:pt x="419" y="2064"/>
                </a:cubicBezTo>
                <a:cubicBezTo>
                  <a:pt x="419" y="2078"/>
                  <a:pt x="408" y="2089"/>
                  <a:pt x="394" y="2089"/>
                </a:cubicBezTo>
                <a:close/>
                <a:moveTo>
                  <a:pt x="394" y="1974"/>
                </a:moveTo>
                <a:cubicBezTo>
                  <a:pt x="108" y="1974"/>
                  <a:pt x="108" y="1974"/>
                  <a:pt x="108" y="1974"/>
                </a:cubicBezTo>
                <a:cubicBezTo>
                  <a:pt x="94" y="1974"/>
                  <a:pt x="83" y="1963"/>
                  <a:pt x="83" y="1949"/>
                </a:cubicBezTo>
                <a:cubicBezTo>
                  <a:pt x="83" y="1935"/>
                  <a:pt x="94" y="1924"/>
                  <a:pt x="108" y="1924"/>
                </a:cubicBezTo>
                <a:cubicBezTo>
                  <a:pt x="394" y="1924"/>
                  <a:pt x="394" y="1924"/>
                  <a:pt x="394" y="1924"/>
                </a:cubicBezTo>
                <a:cubicBezTo>
                  <a:pt x="408" y="1924"/>
                  <a:pt x="419" y="1935"/>
                  <a:pt x="419" y="1949"/>
                </a:cubicBezTo>
                <a:cubicBezTo>
                  <a:pt x="419" y="1963"/>
                  <a:pt x="408" y="1974"/>
                  <a:pt x="394" y="1974"/>
                </a:cubicBezTo>
                <a:close/>
                <a:moveTo>
                  <a:pt x="384" y="1836"/>
                </a:moveTo>
                <a:cubicBezTo>
                  <a:pt x="365" y="1836"/>
                  <a:pt x="350" y="1820"/>
                  <a:pt x="350" y="1801"/>
                </a:cubicBezTo>
                <a:cubicBezTo>
                  <a:pt x="350" y="1782"/>
                  <a:pt x="365" y="1766"/>
                  <a:pt x="384" y="1766"/>
                </a:cubicBezTo>
                <a:cubicBezTo>
                  <a:pt x="404" y="1766"/>
                  <a:pt x="419" y="1782"/>
                  <a:pt x="419" y="1801"/>
                </a:cubicBezTo>
                <a:cubicBezTo>
                  <a:pt x="419" y="1820"/>
                  <a:pt x="404" y="1836"/>
                  <a:pt x="384" y="1836"/>
                </a:cubicBezTo>
                <a:close/>
                <a:moveTo>
                  <a:pt x="1770" y="1413"/>
                </a:moveTo>
                <a:cubicBezTo>
                  <a:pt x="1643" y="1413"/>
                  <a:pt x="1643" y="1413"/>
                  <a:pt x="1643" y="1413"/>
                </a:cubicBezTo>
                <a:cubicBezTo>
                  <a:pt x="1643" y="1329"/>
                  <a:pt x="1643" y="1329"/>
                  <a:pt x="1643" y="1329"/>
                </a:cubicBezTo>
                <a:cubicBezTo>
                  <a:pt x="1643" y="1203"/>
                  <a:pt x="1541" y="1101"/>
                  <a:pt x="1415" y="1101"/>
                </a:cubicBezTo>
                <a:cubicBezTo>
                  <a:pt x="1082" y="1101"/>
                  <a:pt x="1082" y="1101"/>
                  <a:pt x="1082" y="1101"/>
                </a:cubicBezTo>
                <a:cubicBezTo>
                  <a:pt x="1085" y="1112"/>
                  <a:pt x="1086" y="1124"/>
                  <a:pt x="1086" y="1136"/>
                </a:cubicBezTo>
                <a:cubicBezTo>
                  <a:pt x="1086" y="1148"/>
                  <a:pt x="1085" y="1159"/>
                  <a:pt x="1082" y="1171"/>
                </a:cubicBezTo>
                <a:cubicBezTo>
                  <a:pt x="1415" y="1171"/>
                  <a:pt x="1415" y="1171"/>
                  <a:pt x="1415" y="1171"/>
                </a:cubicBezTo>
                <a:cubicBezTo>
                  <a:pt x="1503" y="1171"/>
                  <a:pt x="1574" y="1242"/>
                  <a:pt x="1574" y="1329"/>
                </a:cubicBezTo>
                <a:cubicBezTo>
                  <a:pt x="1574" y="1413"/>
                  <a:pt x="1574" y="1413"/>
                  <a:pt x="1574" y="1413"/>
                </a:cubicBezTo>
                <a:cubicBezTo>
                  <a:pt x="1417" y="1413"/>
                  <a:pt x="1417" y="1413"/>
                  <a:pt x="1417" y="1413"/>
                </a:cubicBezTo>
                <a:cubicBezTo>
                  <a:pt x="1382" y="1413"/>
                  <a:pt x="1354" y="1441"/>
                  <a:pt x="1354" y="1476"/>
                </a:cubicBezTo>
                <a:cubicBezTo>
                  <a:pt x="1354" y="2162"/>
                  <a:pt x="1354" y="2162"/>
                  <a:pt x="1354" y="2162"/>
                </a:cubicBezTo>
                <a:cubicBezTo>
                  <a:pt x="1354" y="2197"/>
                  <a:pt x="1382" y="2225"/>
                  <a:pt x="1417" y="2225"/>
                </a:cubicBezTo>
                <a:cubicBezTo>
                  <a:pt x="1770" y="2225"/>
                  <a:pt x="1770" y="2225"/>
                  <a:pt x="1770" y="2225"/>
                </a:cubicBezTo>
                <a:cubicBezTo>
                  <a:pt x="1805" y="2225"/>
                  <a:pt x="1833" y="2197"/>
                  <a:pt x="1833" y="2162"/>
                </a:cubicBezTo>
                <a:cubicBezTo>
                  <a:pt x="1833" y="1476"/>
                  <a:pt x="1833" y="1476"/>
                  <a:pt x="1833" y="1476"/>
                </a:cubicBezTo>
                <a:cubicBezTo>
                  <a:pt x="1833" y="1441"/>
                  <a:pt x="1805" y="1413"/>
                  <a:pt x="1770" y="1413"/>
                </a:cubicBezTo>
                <a:close/>
                <a:moveTo>
                  <a:pt x="1748" y="2089"/>
                </a:moveTo>
                <a:cubicBezTo>
                  <a:pt x="1462" y="2089"/>
                  <a:pt x="1462" y="2089"/>
                  <a:pt x="1462" y="2089"/>
                </a:cubicBezTo>
                <a:cubicBezTo>
                  <a:pt x="1448" y="2089"/>
                  <a:pt x="1437" y="2078"/>
                  <a:pt x="1437" y="2064"/>
                </a:cubicBezTo>
                <a:cubicBezTo>
                  <a:pt x="1437" y="2050"/>
                  <a:pt x="1448" y="2039"/>
                  <a:pt x="1462" y="2039"/>
                </a:cubicBezTo>
                <a:cubicBezTo>
                  <a:pt x="1748" y="2039"/>
                  <a:pt x="1748" y="2039"/>
                  <a:pt x="1748" y="2039"/>
                </a:cubicBezTo>
                <a:cubicBezTo>
                  <a:pt x="1762" y="2039"/>
                  <a:pt x="1773" y="2050"/>
                  <a:pt x="1773" y="2064"/>
                </a:cubicBezTo>
                <a:cubicBezTo>
                  <a:pt x="1773" y="2078"/>
                  <a:pt x="1762" y="2089"/>
                  <a:pt x="1748" y="2089"/>
                </a:cubicBezTo>
                <a:close/>
                <a:moveTo>
                  <a:pt x="1748" y="1974"/>
                </a:moveTo>
                <a:cubicBezTo>
                  <a:pt x="1462" y="1974"/>
                  <a:pt x="1462" y="1974"/>
                  <a:pt x="1462" y="1974"/>
                </a:cubicBezTo>
                <a:cubicBezTo>
                  <a:pt x="1448" y="1974"/>
                  <a:pt x="1437" y="1963"/>
                  <a:pt x="1437" y="1949"/>
                </a:cubicBezTo>
                <a:cubicBezTo>
                  <a:pt x="1437" y="1935"/>
                  <a:pt x="1448" y="1924"/>
                  <a:pt x="1462" y="1924"/>
                </a:cubicBezTo>
                <a:cubicBezTo>
                  <a:pt x="1748" y="1924"/>
                  <a:pt x="1748" y="1924"/>
                  <a:pt x="1748" y="1924"/>
                </a:cubicBezTo>
                <a:cubicBezTo>
                  <a:pt x="1762" y="1924"/>
                  <a:pt x="1773" y="1935"/>
                  <a:pt x="1773" y="1949"/>
                </a:cubicBezTo>
                <a:cubicBezTo>
                  <a:pt x="1773" y="1963"/>
                  <a:pt x="1762" y="1974"/>
                  <a:pt x="1748" y="1974"/>
                </a:cubicBezTo>
                <a:close/>
                <a:moveTo>
                  <a:pt x="1738" y="1836"/>
                </a:moveTo>
                <a:cubicBezTo>
                  <a:pt x="1719" y="1836"/>
                  <a:pt x="1703" y="1820"/>
                  <a:pt x="1703" y="1801"/>
                </a:cubicBezTo>
                <a:cubicBezTo>
                  <a:pt x="1703" y="1782"/>
                  <a:pt x="1719" y="1766"/>
                  <a:pt x="1738" y="1766"/>
                </a:cubicBezTo>
                <a:cubicBezTo>
                  <a:pt x="1757" y="1766"/>
                  <a:pt x="1773" y="1782"/>
                  <a:pt x="1773" y="1801"/>
                </a:cubicBezTo>
                <a:cubicBezTo>
                  <a:pt x="1773" y="1820"/>
                  <a:pt x="1757" y="1836"/>
                  <a:pt x="1738" y="1836"/>
                </a:cubicBezTo>
                <a:close/>
                <a:moveTo>
                  <a:pt x="650" y="592"/>
                </a:moveTo>
                <a:cubicBezTo>
                  <a:pt x="1184" y="592"/>
                  <a:pt x="1184" y="592"/>
                  <a:pt x="1184" y="592"/>
                </a:cubicBezTo>
                <a:cubicBezTo>
                  <a:pt x="1246" y="592"/>
                  <a:pt x="1296" y="541"/>
                  <a:pt x="1296" y="479"/>
                </a:cubicBezTo>
                <a:cubicBezTo>
                  <a:pt x="1296" y="113"/>
                  <a:pt x="1296" y="113"/>
                  <a:pt x="1296" y="113"/>
                </a:cubicBezTo>
                <a:cubicBezTo>
                  <a:pt x="1296" y="51"/>
                  <a:pt x="1246" y="0"/>
                  <a:pt x="1184" y="0"/>
                </a:cubicBezTo>
                <a:cubicBezTo>
                  <a:pt x="650" y="0"/>
                  <a:pt x="650" y="0"/>
                  <a:pt x="650" y="0"/>
                </a:cubicBezTo>
                <a:cubicBezTo>
                  <a:pt x="588" y="0"/>
                  <a:pt x="537" y="51"/>
                  <a:pt x="537" y="113"/>
                </a:cubicBezTo>
                <a:cubicBezTo>
                  <a:pt x="537" y="479"/>
                  <a:pt x="537" y="479"/>
                  <a:pt x="537" y="479"/>
                </a:cubicBezTo>
                <a:cubicBezTo>
                  <a:pt x="537" y="541"/>
                  <a:pt x="588" y="592"/>
                  <a:pt x="650" y="592"/>
                </a:cubicBezTo>
                <a:close/>
                <a:moveTo>
                  <a:pt x="603" y="113"/>
                </a:moveTo>
                <a:cubicBezTo>
                  <a:pt x="603" y="87"/>
                  <a:pt x="624" y="66"/>
                  <a:pt x="650" y="66"/>
                </a:cubicBezTo>
                <a:cubicBezTo>
                  <a:pt x="1184" y="66"/>
                  <a:pt x="1184" y="66"/>
                  <a:pt x="1184" y="66"/>
                </a:cubicBezTo>
                <a:cubicBezTo>
                  <a:pt x="1210" y="66"/>
                  <a:pt x="1231" y="87"/>
                  <a:pt x="1231" y="113"/>
                </a:cubicBezTo>
                <a:cubicBezTo>
                  <a:pt x="1231" y="479"/>
                  <a:pt x="1231" y="479"/>
                  <a:pt x="1231" y="479"/>
                </a:cubicBezTo>
                <a:cubicBezTo>
                  <a:pt x="1231" y="505"/>
                  <a:pt x="1210" y="526"/>
                  <a:pt x="1184" y="526"/>
                </a:cubicBezTo>
                <a:cubicBezTo>
                  <a:pt x="650" y="526"/>
                  <a:pt x="650" y="526"/>
                  <a:pt x="650" y="526"/>
                </a:cubicBezTo>
                <a:cubicBezTo>
                  <a:pt x="624" y="526"/>
                  <a:pt x="603" y="505"/>
                  <a:pt x="603" y="479"/>
                </a:cubicBezTo>
                <a:lnTo>
                  <a:pt x="603" y="113"/>
                </a:lnTo>
                <a:close/>
                <a:moveTo>
                  <a:pt x="405" y="902"/>
                </a:moveTo>
                <a:cubicBezTo>
                  <a:pt x="882" y="902"/>
                  <a:pt x="882" y="902"/>
                  <a:pt x="882" y="902"/>
                </a:cubicBezTo>
                <a:cubicBezTo>
                  <a:pt x="882" y="1021"/>
                  <a:pt x="882" y="1021"/>
                  <a:pt x="882" y="1021"/>
                </a:cubicBezTo>
                <a:cubicBezTo>
                  <a:pt x="844" y="1033"/>
                  <a:pt x="814" y="1063"/>
                  <a:pt x="803" y="1101"/>
                </a:cubicBezTo>
                <a:cubicBezTo>
                  <a:pt x="799" y="1112"/>
                  <a:pt x="797" y="1124"/>
                  <a:pt x="797" y="1136"/>
                </a:cubicBezTo>
                <a:cubicBezTo>
                  <a:pt x="797" y="1148"/>
                  <a:pt x="799" y="1160"/>
                  <a:pt x="803" y="1171"/>
                </a:cubicBezTo>
                <a:cubicBezTo>
                  <a:pt x="814" y="1209"/>
                  <a:pt x="844" y="1238"/>
                  <a:pt x="882" y="1250"/>
                </a:cubicBezTo>
                <a:cubicBezTo>
                  <a:pt x="893" y="1253"/>
                  <a:pt x="905" y="1255"/>
                  <a:pt x="917" y="1255"/>
                </a:cubicBezTo>
                <a:cubicBezTo>
                  <a:pt x="929" y="1255"/>
                  <a:pt x="941" y="1253"/>
                  <a:pt x="952" y="1250"/>
                </a:cubicBezTo>
                <a:cubicBezTo>
                  <a:pt x="990" y="1238"/>
                  <a:pt x="1020" y="1209"/>
                  <a:pt x="1031" y="1171"/>
                </a:cubicBezTo>
                <a:cubicBezTo>
                  <a:pt x="1034" y="1160"/>
                  <a:pt x="1036" y="1148"/>
                  <a:pt x="1036" y="1136"/>
                </a:cubicBezTo>
                <a:cubicBezTo>
                  <a:pt x="1036" y="1124"/>
                  <a:pt x="1034" y="1112"/>
                  <a:pt x="1031" y="1101"/>
                </a:cubicBezTo>
                <a:cubicBezTo>
                  <a:pt x="1019" y="1063"/>
                  <a:pt x="990" y="1033"/>
                  <a:pt x="952" y="1021"/>
                </a:cubicBezTo>
                <a:cubicBezTo>
                  <a:pt x="952" y="902"/>
                  <a:pt x="952" y="902"/>
                  <a:pt x="952" y="902"/>
                </a:cubicBezTo>
                <a:cubicBezTo>
                  <a:pt x="1429" y="902"/>
                  <a:pt x="1429" y="902"/>
                  <a:pt x="1429" y="902"/>
                </a:cubicBezTo>
                <a:cubicBezTo>
                  <a:pt x="1444" y="902"/>
                  <a:pt x="1457" y="889"/>
                  <a:pt x="1457" y="874"/>
                </a:cubicBezTo>
                <a:cubicBezTo>
                  <a:pt x="1457" y="861"/>
                  <a:pt x="1457" y="861"/>
                  <a:pt x="1457" y="861"/>
                </a:cubicBezTo>
                <a:cubicBezTo>
                  <a:pt x="1457" y="845"/>
                  <a:pt x="1449" y="823"/>
                  <a:pt x="1439" y="811"/>
                </a:cubicBezTo>
                <a:cubicBezTo>
                  <a:pt x="1303" y="652"/>
                  <a:pt x="1303" y="652"/>
                  <a:pt x="1303" y="652"/>
                </a:cubicBezTo>
                <a:cubicBezTo>
                  <a:pt x="1293" y="640"/>
                  <a:pt x="1273" y="631"/>
                  <a:pt x="1257" y="631"/>
                </a:cubicBezTo>
                <a:cubicBezTo>
                  <a:pt x="577" y="631"/>
                  <a:pt x="577" y="631"/>
                  <a:pt x="577" y="631"/>
                </a:cubicBezTo>
                <a:cubicBezTo>
                  <a:pt x="561" y="631"/>
                  <a:pt x="540" y="640"/>
                  <a:pt x="530" y="652"/>
                </a:cubicBezTo>
                <a:cubicBezTo>
                  <a:pt x="395" y="811"/>
                  <a:pt x="395" y="811"/>
                  <a:pt x="395" y="811"/>
                </a:cubicBezTo>
                <a:cubicBezTo>
                  <a:pt x="385" y="823"/>
                  <a:pt x="377" y="845"/>
                  <a:pt x="377" y="861"/>
                </a:cubicBezTo>
                <a:cubicBezTo>
                  <a:pt x="377" y="874"/>
                  <a:pt x="377" y="874"/>
                  <a:pt x="377" y="874"/>
                </a:cubicBezTo>
                <a:cubicBezTo>
                  <a:pt x="377" y="889"/>
                  <a:pt x="389" y="902"/>
                  <a:pt x="405" y="902"/>
                </a:cubicBezTo>
                <a:close/>
              </a:path>
            </a:pathLst>
          </a:custGeom>
          <a:solidFill>
            <a:srgbClr val="EA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86"/>
            <a:endParaRPr lang="en-US" sz="180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F287E5B5-86AE-4A42-BA3E-6041C56DC31C}"/>
              </a:ext>
            </a:extLst>
          </p:cNvPr>
          <p:cNvSpPr txBox="1"/>
          <p:nvPr/>
        </p:nvSpPr>
        <p:spPr>
          <a:xfrm>
            <a:off x="4831737" y="573417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移动中间件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E6E7EB3F-38E2-413F-9D89-B954090F9A78}"/>
              </a:ext>
            </a:extLst>
          </p:cNvPr>
          <p:cNvCxnSpPr/>
          <p:nvPr/>
        </p:nvCxnSpPr>
        <p:spPr>
          <a:xfrm flipV="1">
            <a:off x="3519911" y="5254117"/>
            <a:ext cx="1311826" cy="14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E324579-3109-4800-8283-C7B7286CD60E}"/>
              </a:ext>
            </a:extLst>
          </p:cNvPr>
          <p:cNvGrpSpPr>
            <a:grpSpLocks noChangeAspect="1"/>
          </p:cNvGrpSpPr>
          <p:nvPr/>
        </p:nvGrpSpPr>
        <p:grpSpPr>
          <a:xfrm>
            <a:off x="2279879" y="4263841"/>
            <a:ext cx="1086742" cy="2061414"/>
            <a:chOff x="-1937442" y="575099"/>
            <a:chExt cx="3048000" cy="5781675"/>
          </a:xfrm>
        </p:grpSpPr>
        <p:pic>
          <p:nvPicPr>
            <p:cNvPr id="71" name="Picture 4" descr="D:\work\素材\安卓.png">
              <a:extLst>
                <a:ext uri="{FF2B5EF4-FFF2-40B4-BE49-F238E27FC236}">
                  <a16:creationId xmlns:a16="http://schemas.microsoft.com/office/drawing/2014/main" id="{C361F3F5-C091-45B6-93CB-659C228DA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7442" y="575099"/>
              <a:ext cx="3048000" cy="578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3" descr="D:\Documents and Settings\yanglih\桌面\推广文章\长城汽车\359670993085937270.jpg">
              <a:extLst>
                <a:ext uri="{FF2B5EF4-FFF2-40B4-BE49-F238E27FC236}">
                  <a16:creationId xmlns:a16="http://schemas.microsoft.com/office/drawing/2014/main" id="{272D52A4-3B0C-41AE-A5AD-8FEA50398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18730" y="1052736"/>
              <a:ext cx="2584542" cy="4699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876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工作\2017\用友\集团\8.31新PPTvi\封面封底\目录页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9936" y="395033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企业移动管理平台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936" y="3121225"/>
            <a:ext cx="5513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移动应用中间件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937" y="229211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79434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门户开发框架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7" y="1463014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产品功能介绍</a:t>
            </a:r>
          </a:p>
        </p:txBody>
      </p:sp>
      <p:pic>
        <p:nvPicPr>
          <p:cNvPr id="21507" name="Picture 3" descr="C:\Users\win7.5\Desktop\红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1583464"/>
            <a:ext cx="569383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2412572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32416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070781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win7.5\Desktop\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899885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5DB51FB-2366-43EA-B22D-8222F6C89B84}"/>
              </a:ext>
            </a:extLst>
          </p:cNvPr>
          <p:cNvSpPr txBox="1"/>
          <p:nvPr/>
        </p:nvSpPr>
        <p:spPr>
          <a:xfrm>
            <a:off x="5519936" y="5608538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典型案例分享</a:t>
            </a:r>
          </a:p>
        </p:txBody>
      </p:sp>
      <p:pic>
        <p:nvPicPr>
          <p:cNvPr id="20" name="Picture 4" descr="C:\Users\win7.5\Desktop\灰.png">
            <a:extLst>
              <a:ext uri="{FF2B5EF4-FFF2-40B4-BE49-F238E27FC236}">
                <a16:creationId xmlns:a16="http://schemas.microsoft.com/office/drawing/2014/main" id="{03DCE2F1-07E9-4D6D-A567-EE7F4FAA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5728989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2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移动应用中间件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标准和开放的后台集成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5C520F-F77D-4AF6-B89E-84DD1F0E5742}"/>
              </a:ext>
            </a:extLst>
          </p:cNvPr>
          <p:cNvGrpSpPr/>
          <p:nvPr/>
        </p:nvGrpSpPr>
        <p:grpSpPr>
          <a:xfrm>
            <a:off x="381170" y="876601"/>
            <a:ext cx="10972800" cy="5860719"/>
            <a:chOff x="368291" y="876601"/>
            <a:chExt cx="8954833" cy="5860719"/>
          </a:xfrm>
        </p:grpSpPr>
        <p:sp>
          <p:nvSpPr>
            <p:cNvPr id="34" name="TextBox 149">
              <a:extLst>
                <a:ext uri="{FF2B5EF4-FFF2-40B4-BE49-F238E27FC236}">
                  <a16:creationId xmlns:a16="http://schemas.microsoft.com/office/drawing/2014/main" id="{44A0A156-1F04-4DBA-A024-1AB46540EC88}"/>
                </a:ext>
              </a:extLst>
            </p:cNvPr>
            <p:cNvSpPr txBox="1"/>
            <p:nvPr/>
          </p:nvSpPr>
          <p:spPr>
            <a:xfrm>
              <a:off x="691819" y="876601"/>
              <a:ext cx="56574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charset="0"/>
                  <a:ea typeface="微软雅黑" charset="0"/>
                </a:rPr>
                <a:t>支持任意</a:t>
              </a:r>
              <a:r>
                <a:rPr lang="en-US" altLang="zh-CN" dirty="0">
                  <a:latin typeface="微软雅黑" charset="0"/>
                  <a:ea typeface="微软雅黑" charset="0"/>
                </a:rPr>
                <a:t>java</a:t>
              </a:r>
              <a:r>
                <a:rPr lang="zh-CN" altLang="en-US" dirty="0">
                  <a:latin typeface="微软雅黑" charset="0"/>
                  <a:ea typeface="微软雅黑" charset="0"/>
                </a:rPr>
                <a:t>扩展、接入多种异构后端系统</a:t>
              </a:r>
              <a:endParaRPr lang="en-US" altLang="zh-CN" dirty="0">
                <a:latin typeface="微软雅黑" charset="0"/>
                <a:ea typeface="微软雅黑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标准协议接入后端：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HTTP(s)/Web Service(SOAP&amp;REST)/RMI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标准的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iOS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的移动设备、应用管理协议</a:t>
              </a:r>
            </a:p>
          </p:txBody>
        </p:sp>
        <p:grpSp>
          <p:nvGrpSpPr>
            <p:cNvPr id="35" name="组合 61">
              <a:extLst>
                <a:ext uri="{FF2B5EF4-FFF2-40B4-BE49-F238E27FC236}">
                  <a16:creationId xmlns:a16="http://schemas.microsoft.com/office/drawing/2014/main" id="{F58B66A7-3F7B-4778-A618-5CA44F1AA412}"/>
                </a:ext>
              </a:extLst>
            </p:cNvPr>
            <p:cNvGrpSpPr/>
            <p:nvPr/>
          </p:nvGrpSpPr>
          <p:grpSpPr>
            <a:xfrm>
              <a:off x="368291" y="1881794"/>
              <a:ext cx="8954833" cy="4855526"/>
              <a:chOff x="23835" y="1124100"/>
              <a:chExt cx="8954833" cy="4855526"/>
            </a:xfrm>
          </p:grpSpPr>
          <p:sp>
            <p:nvSpPr>
              <p:cNvPr id="36" name="TextBox 63">
                <a:extLst>
                  <a:ext uri="{FF2B5EF4-FFF2-40B4-BE49-F238E27FC236}">
                    <a16:creationId xmlns:a16="http://schemas.microsoft.com/office/drawing/2014/main" id="{B69A16D4-0421-4464-98D5-94309ADF0D2C}"/>
                  </a:ext>
                </a:extLst>
              </p:cNvPr>
              <p:cNvSpPr txBox="1"/>
              <p:nvPr/>
            </p:nvSpPr>
            <p:spPr>
              <a:xfrm>
                <a:off x="5355172" y="1885991"/>
                <a:ext cx="97975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HTTP(s)/VPN</a:t>
                </a: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64">
                <a:extLst>
                  <a:ext uri="{FF2B5EF4-FFF2-40B4-BE49-F238E27FC236}">
                    <a16:creationId xmlns:a16="http://schemas.microsoft.com/office/drawing/2014/main" id="{2892338A-20A1-45D9-9F65-E0B73D592EDA}"/>
                  </a:ext>
                </a:extLst>
              </p:cNvPr>
              <p:cNvSpPr/>
              <p:nvPr/>
            </p:nvSpPr>
            <p:spPr>
              <a:xfrm>
                <a:off x="3251461" y="2306855"/>
                <a:ext cx="5576617" cy="2419173"/>
              </a:xfrm>
              <a:prstGeom prst="roundRect">
                <a:avLst>
                  <a:gd name="adj" fmla="val 202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圆角矩形 65">
                <a:extLst>
                  <a:ext uri="{FF2B5EF4-FFF2-40B4-BE49-F238E27FC236}">
                    <a16:creationId xmlns:a16="http://schemas.microsoft.com/office/drawing/2014/main" id="{5F7E70CA-82BA-4B16-8510-BB6663A3B32F}"/>
                  </a:ext>
                </a:extLst>
              </p:cNvPr>
              <p:cNvSpPr/>
              <p:nvPr/>
            </p:nvSpPr>
            <p:spPr>
              <a:xfrm>
                <a:off x="7888402" y="2671938"/>
                <a:ext cx="776850" cy="1853579"/>
              </a:xfrm>
              <a:prstGeom prst="roundRect">
                <a:avLst>
                  <a:gd name="adj" fmla="val 4535"/>
                </a:avLst>
              </a:prstGeom>
              <a:solidFill>
                <a:schemeClr val="bg1">
                  <a:lumMod val="5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圆角矩形 66">
                <a:extLst>
                  <a:ext uri="{FF2B5EF4-FFF2-40B4-BE49-F238E27FC236}">
                    <a16:creationId xmlns:a16="http://schemas.microsoft.com/office/drawing/2014/main" id="{7E27F1A8-125B-4F39-9EBF-45A5C822E10B}"/>
                  </a:ext>
                </a:extLst>
              </p:cNvPr>
              <p:cNvSpPr/>
              <p:nvPr/>
            </p:nvSpPr>
            <p:spPr>
              <a:xfrm>
                <a:off x="3278756" y="1124100"/>
                <a:ext cx="3684765" cy="761879"/>
              </a:xfrm>
              <a:prstGeom prst="roundRect">
                <a:avLst>
                  <a:gd name="adj" fmla="val 8622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Mobile Device 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iOS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Android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h5……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App1</a:t>
                </a: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App2</a:t>
                </a: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……</a:t>
                </a:r>
              </a:p>
              <a:p>
                <a:pPr algn="ctr"/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Phone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Pad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TextBox 67">
                <a:extLst>
                  <a:ext uri="{FF2B5EF4-FFF2-40B4-BE49-F238E27FC236}">
                    <a16:creationId xmlns:a16="http://schemas.microsoft.com/office/drawing/2014/main" id="{0E724E5F-A81B-4C9B-AA7E-BBD3527F4ECB}"/>
                  </a:ext>
                </a:extLst>
              </p:cNvPr>
              <p:cNvSpPr txBox="1"/>
              <p:nvPr/>
            </p:nvSpPr>
            <p:spPr>
              <a:xfrm>
                <a:off x="3350525" y="2276872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移动中间件</a:t>
                </a:r>
              </a:p>
            </p:txBody>
          </p:sp>
          <p:sp>
            <p:nvSpPr>
              <p:cNvPr id="41" name="圆角矩形 9">
                <a:extLst>
                  <a:ext uri="{FF2B5EF4-FFF2-40B4-BE49-F238E27FC236}">
                    <a16:creationId xmlns:a16="http://schemas.microsoft.com/office/drawing/2014/main" id="{75855140-8155-4E0F-BC7D-A7F2EBDB6B33}"/>
                  </a:ext>
                </a:extLst>
              </p:cNvPr>
              <p:cNvSpPr/>
              <p:nvPr/>
            </p:nvSpPr>
            <p:spPr>
              <a:xfrm>
                <a:off x="3525870" y="2646204"/>
                <a:ext cx="560723" cy="2002145"/>
              </a:xfrm>
              <a:prstGeom prst="roundRect">
                <a:avLst>
                  <a:gd name="adj" fmla="val 5436"/>
                </a:avLst>
              </a:prstGeom>
              <a:solidFill>
                <a:schemeClr val="bg1">
                  <a:lumMod val="50000"/>
                </a:schemeClr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 anchorCtr="0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 version </a:t>
                </a:r>
                <a:r>
                  <a:rPr lang="en-US" altLang="zh-CN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managemen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container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圆角矩形 18">
                <a:extLst>
                  <a:ext uri="{FF2B5EF4-FFF2-40B4-BE49-F238E27FC236}">
                    <a16:creationId xmlns:a16="http://schemas.microsoft.com/office/drawing/2014/main" id="{460E4FE1-B407-42DC-99CE-841DCF77FDA9}"/>
                  </a:ext>
                </a:extLst>
              </p:cNvPr>
              <p:cNvSpPr/>
              <p:nvPr/>
            </p:nvSpPr>
            <p:spPr>
              <a:xfrm>
                <a:off x="4169927" y="3251365"/>
                <a:ext cx="3550643" cy="948604"/>
              </a:xfrm>
              <a:prstGeom prst="roundRect">
                <a:avLst>
                  <a:gd name="adj" fmla="val 820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glow rad="38100">
                  <a:schemeClr val="bg1">
                    <a:lumMod val="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圆角矩形 20">
                <a:extLst>
                  <a:ext uri="{FF2B5EF4-FFF2-40B4-BE49-F238E27FC236}">
                    <a16:creationId xmlns:a16="http://schemas.microsoft.com/office/drawing/2014/main" id="{3E5563A2-1AD0-4CD6-9BD6-E37D82DABFD1}"/>
                  </a:ext>
                </a:extLst>
              </p:cNvPr>
              <p:cNvSpPr/>
              <p:nvPr/>
            </p:nvSpPr>
            <p:spPr>
              <a:xfrm>
                <a:off x="4169926" y="4277949"/>
                <a:ext cx="1775322" cy="180024"/>
              </a:xfrm>
              <a:prstGeom prst="roundRect">
                <a:avLst>
                  <a:gd name="adj" fmla="val 11111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Service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Gateway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圆角矩形 21">
                <a:extLst>
                  <a:ext uri="{FF2B5EF4-FFF2-40B4-BE49-F238E27FC236}">
                    <a16:creationId xmlns:a16="http://schemas.microsoft.com/office/drawing/2014/main" id="{0DD408CE-B06D-4FE3-A6FC-4EC92AAEFFB1}"/>
                  </a:ext>
                </a:extLst>
              </p:cNvPr>
              <p:cNvSpPr/>
              <p:nvPr/>
            </p:nvSpPr>
            <p:spPr>
              <a:xfrm>
                <a:off x="5975814" y="4277949"/>
                <a:ext cx="1735056" cy="180024"/>
              </a:xfrm>
              <a:prstGeom prst="roundRect">
                <a:avLst>
                  <a:gd name="adj" fmla="val 952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Persistence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6" name="组合 72">
                <a:extLst>
                  <a:ext uri="{FF2B5EF4-FFF2-40B4-BE49-F238E27FC236}">
                    <a16:creationId xmlns:a16="http://schemas.microsoft.com/office/drawing/2014/main" id="{639A58A5-CF95-462D-AB46-EB641060B281}"/>
                  </a:ext>
                </a:extLst>
              </p:cNvPr>
              <p:cNvGrpSpPr/>
              <p:nvPr/>
            </p:nvGrpSpPr>
            <p:grpSpPr>
              <a:xfrm>
                <a:off x="4325434" y="3310240"/>
                <a:ext cx="3239629" cy="830853"/>
                <a:chOff x="4291443" y="3049623"/>
                <a:chExt cx="3239629" cy="1107804"/>
              </a:xfrm>
            </p:grpSpPr>
            <p:sp>
              <p:nvSpPr>
                <p:cNvPr id="130" name="圆角矩形 22">
                  <a:extLst>
                    <a:ext uri="{FF2B5EF4-FFF2-40B4-BE49-F238E27FC236}">
                      <a16:creationId xmlns:a16="http://schemas.microsoft.com/office/drawing/2014/main" id="{BF9D72B1-A732-4AD4-805B-98974D4F5DC2}"/>
                    </a:ext>
                  </a:extLst>
                </p:cNvPr>
                <p:cNvSpPr/>
                <p:nvPr/>
              </p:nvSpPr>
              <p:spPr>
                <a:xfrm>
                  <a:off x="4296976" y="3049623"/>
                  <a:ext cx="3234095" cy="22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App Service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1" name="圆角矩形 23">
                  <a:extLst>
                    <a:ext uri="{FF2B5EF4-FFF2-40B4-BE49-F238E27FC236}">
                      <a16:creationId xmlns:a16="http://schemas.microsoft.com/office/drawing/2014/main" id="{A742D71B-832D-4917-9087-7DC353BA0049}"/>
                    </a:ext>
                  </a:extLst>
                </p:cNvPr>
                <p:cNvSpPr/>
                <p:nvPr/>
              </p:nvSpPr>
              <p:spPr>
                <a:xfrm>
                  <a:off x="4291443" y="3345039"/>
                  <a:ext cx="1555627" cy="22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Mobile Biz Entity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圆角矩形 24">
                  <a:extLst>
                    <a:ext uri="{FF2B5EF4-FFF2-40B4-BE49-F238E27FC236}">
                      <a16:creationId xmlns:a16="http://schemas.microsoft.com/office/drawing/2014/main" id="{E1347352-2329-4208-AD75-7A99D0E59BB4}"/>
                    </a:ext>
                  </a:extLst>
                </p:cNvPr>
                <p:cNvSpPr/>
                <p:nvPr/>
              </p:nvSpPr>
              <p:spPr>
                <a:xfrm>
                  <a:off x="5897004" y="3345039"/>
                  <a:ext cx="1634067" cy="22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Mobile Biz Operation</a:t>
                  </a:r>
                  <a:endPara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圆角矩形 23">
                  <a:extLst>
                    <a:ext uri="{FF2B5EF4-FFF2-40B4-BE49-F238E27FC236}">
                      <a16:creationId xmlns:a16="http://schemas.microsoft.com/office/drawing/2014/main" id="{4DE7385C-F30F-458F-8070-474D798DF54F}"/>
                    </a:ext>
                  </a:extLst>
                </p:cNvPr>
                <p:cNvSpPr/>
                <p:nvPr/>
              </p:nvSpPr>
              <p:spPr>
                <a:xfrm>
                  <a:off x="4296975" y="3935867"/>
                  <a:ext cx="3234097" cy="22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Mobile</a:t>
                  </a:r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 Unicode MS" pitchFamily="34" charset="-122"/>
                    </a:rPr>
                    <a:t> </a:t>
                  </a:r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API/Server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圆角矩形 23">
                  <a:extLst>
                    <a:ext uri="{FF2B5EF4-FFF2-40B4-BE49-F238E27FC236}">
                      <a16:creationId xmlns:a16="http://schemas.microsoft.com/office/drawing/2014/main" id="{67F97DC0-A3DA-4839-BE65-03105EBD9CC1}"/>
                    </a:ext>
                  </a:extLst>
                </p:cNvPr>
                <p:cNvSpPr/>
                <p:nvPr/>
              </p:nvSpPr>
              <p:spPr>
                <a:xfrm>
                  <a:off x="4296976" y="3640452"/>
                  <a:ext cx="1791841" cy="22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Context/MBE</a:t>
                  </a:r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 Unicode MS" pitchFamily="34" charset="-122"/>
                    </a:rPr>
                    <a:t> </a:t>
                  </a:r>
                  <a:r>
                    <a:rPr lang="en-US" altLang="zh-CN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Mapping</a:t>
                  </a:r>
                  <a:endPara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圆角矩形 23">
                  <a:extLst>
                    <a:ext uri="{FF2B5EF4-FFF2-40B4-BE49-F238E27FC236}">
                      <a16:creationId xmlns:a16="http://schemas.microsoft.com/office/drawing/2014/main" id="{D9EA1DDF-4E69-4495-8027-2474F76EAC1E}"/>
                    </a:ext>
                  </a:extLst>
                </p:cNvPr>
                <p:cNvSpPr/>
                <p:nvPr/>
              </p:nvSpPr>
              <p:spPr>
                <a:xfrm>
                  <a:off x="6136919" y="3640452"/>
                  <a:ext cx="1394153" cy="22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Common CRUD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7" name="圆角矩形 22">
                <a:extLst>
                  <a:ext uri="{FF2B5EF4-FFF2-40B4-BE49-F238E27FC236}">
                    <a16:creationId xmlns:a16="http://schemas.microsoft.com/office/drawing/2014/main" id="{89DB92B9-D34D-42E1-86E0-792C4D9070BE}"/>
                  </a:ext>
                </a:extLst>
              </p:cNvPr>
              <p:cNvSpPr/>
              <p:nvPr/>
            </p:nvSpPr>
            <p:spPr>
              <a:xfrm>
                <a:off x="4179616" y="4509627"/>
                <a:ext cx="1658919" cy="16617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Connector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圆角矩形 74">
                <a:extLst>
                  <a:ext uri="{FF2B5EF4-FFF2-40B4-BE49-F238E27FC236}">
                    <a16:creationId xmlns:a16="http://schemas.microsoft.com/office/drawing/2014/main" id="{0A3FAC3F-A4CE-405D-85D7-F03C900B14D4}"/>
                  </a:ext>
                </a:extLst>
              </p:cNvPr>
              <p:cNvSpPr/>
              <p:nvPr/>
            </p:nvSpPr>
            <p:spPr>
              <a:xfrm>
                <a:off x="934309" y="3527180"/>
                <a:ext cx="1306449" cy="252548"/>
              </a:xfrm>
              <a:prstGeom prst="roundRect">
                <a:avLst>
                  <a:gd name="adj" fmla="val 8622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消息推送服务</a:t>
                </a:r>
              </a:p>
            </p:txBody>
          </p:sp>
          <p:grpSp>
            <p:nvGrpSpPr>
              <p:cNvPr id="79" name="组合 75">
                <a:extLst>
                  <a:ext uri="{FF2B5EF4-FFF2-40B4-BE49-F238E27FC236}">
                    <a16:creationId xmlns:a16="http://schemas.microsoft.com/office/drawing/2014/main" id="{FD6603A9-F678-42B8-A6E5-F8223FCD7081}"/>
                  </a:ext>
                </a:extLst>
              </p:cNvPr>
              <p:cNvGrpSpPr/>
              <p:nvPr/>
            </p:nvGrpSpPr>
            <p:grpSpPr>
              <a:xfrm>
                <a:off x="934309" y="3887082"/>
                <a:ext cx="1306449" cy="911593"/>
                <a:chOff x="529871" y="3821275"/>
                <a:chExt cx="1306449" cy="1215457"/>
              </a:xfrm>
            </p:grpSpPr>
            <p:sp>
              <p:nvSpPr>
                <p:cNvPr id="125" name="AutoShape 22">
                  <a:extLst>
                    <a:ext uri="{FF2B5EF4-FFF2-40B4-BE49-F238E27FC236}">
                      <a16:creationId xmlns:a16="http://schemas.microsoft.com/office/drawing/2014/main" id="{68FCE9F7-D0F7-4BAB-825A-43EC594E3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871" y="3821275"/>
                  <a:ext cx="1306449" cy="1215457"/>
                </a:xfrm>
                <a:prstGeom prst="roundRect">
                  <a:avLst>
                    <a:gd name="adj" fmla="val 3762"/>
                  </a:avLst>
                </a:prstGeom>
                <a:noFill/>
                <a:ln w="12700">
                  <a:solidFill>
                    <a:srgbClr val="E60012"/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6" name="组合 128">
                  <a:extLst>
                    <a:ext uri="{FF2B5EF4-FFF2-40B4-BE49-F238E27FC236}">
                      <a16:creationId xmlns:a16="http://schemas.microsoft.com/office/drawing/2014/main" id="{DBE066AA-9495-4E2D-B6DC-83A930DB5D5E}"/>
                    </a:ext>
                  </a:extLst>
                </p:cNvPr>
                <p:cNvGrpSpPr/>
                <p:nvPr/>
              </p:nvGrpSpPr>
              <p:grpSpPr>
                <a:xfrm>
                  <a:off x="643664" y="3918137"/>
                  <a:ext cx="1078863" cy="1021732"/>
                  <a:chOff x="643663" y="3911462"/>
                  <a:chExt cx="1078863" cy="1021732"/>
                </a:xfrm>
              </p:grpSpPr>
              <p:sp>
                <p:nvSpPr>
                  <p:cNvPr id="127" name="圆角矩形 129">
                    <a:extLst>
                      <a:ext uri="{FF2B5EF4-FFF2-40B4-BE49-F238E27FC236}">
                        <a16:creationId xmlns:a16="http://schemas.microsoft.com/office/drawing/2014/main" id="{0BA0D81A-6FFD-463C-B347-18B87B3A7F93}"/>
                      </a:ext>
                    </a:extLst>
                  </p:cNvPr>
                  <p:cNvSpPr/>
                  <p:nvPr/>
                </p:nvSpPr>
                <p:spPr>
                  <a:xfrm>
                    <a:off x="643663" y="3911462"/>
                    <a:ext cx="1078863" cy="274972"/>
                  </a:xfrm>
                  <a:prstGeom prst="roundRect">
                    <a:avLst>
                      <a:gd name="adj" fmla="val 86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移动设备管理</a:t>
                    </a:r>
                  </a:p>
                </p:txBody>
              </p:sp>
              <p:sp>
                <p:nvSpPr>
                  <p:cNvPr id="128" name="圆角矩形 130">
                    <a:extLst>
                      <a:ext uri="{FF2B5EF4-FFF2-40B4-BE49-F238E27FC236}">
                        <a16:creationId xmlns:a16="http://schemas.microsoft.com/office/drawing/2014/main" id="{CA3FC565-6B2C-455F-A77E-2305EDDA8B5A}"/>
                      </a:ext>
                    </a:extLst>
                  </p:cNvPr>
                  <p:cNvSpPr/>
                  <p:nvPr/>
                </p:nvSpPr>
                <p:spPr>
                  <a:xfrm>
                    <a:off x="643663" y="4284842"/>
                    <a:ext cx="1078863" cy="274972"/>
                  </a:xfrm>
                  <a:prstGeom prst="roundRect">
                    <a:avLst>
                      <a:gd name="adj" fmla="val 86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移动应用管理</a:t>
                    </a:r>
                  </a:p>
                </p:txBody>
              </p:sp>
              <p:sp>
                <p:nvSpPr>
                  <p:cNvPr id="129" name="圆角矩形 131">
                    <a:extLst>
                      <a:ext uri="{FF2B5EF4-FFF2-40B4-BE49-F238E27FC236}">
                        <a16:creationId xmlns:a16="http://schemas.microsoft.com/office/drawing/2014/main" id="{8A1F4284-D4DA-4C74-BFDE-99A020A25A83}"/>
                      </a:ext>
                    </a:extLst>
                  </p:cNvPr>
                  <p:cNvSpPr/>
                  <p:nvPr/>
                </p:nvSpPr>
                <p:spPr>
                  <a:xfrm>
                    <a:off x="643663" y="4658222"/>
                    <a:ext cx="1078863" cy="274972"/>
                  </a:xfrm>
                  <a:prstGeom prst="roundRect">
                    <a:avLst>
                      <a:gd name="adj" fmla="val 86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移动内容管理</a:t>
                    </a:r>
                  </a:p>
                </p:txBody>
              </p:sp>
            </p:grpSp>
          </p:grpSp>
          <p:sp>
            <p:nvSpPr>
              <p:cNvPr id="80" name="圆角矩形 76">
                <a:extLst>
                  <a:ext uri="{FF2B5EF4-FFF2-40B4-BE49-F238E27FC236}">
                    <a16:creationId xmlns:a16="http://schemas.microsoft.com/office/drawing/2014/main" id="{4783AE25-A587-47F3-ABF0-48E579E4A45F}"/>
                  </a:ext>
                </a:extLst>
              </p:cNvPr>
              <p:cNvSpPr/>
              <p:nvPr/>
            </p:nvSpPr>
            <p:spPr>
              <a:xfrm>
                <a:off x="4169926" y="2651709"/>
                <a:ext cx="3571409" cy="176835"/>
              </a:xfrm>
              <a:prstGeom prst="roundRect">
                <a:avLst>
                  <a:gd name="adj" fmla="val 8622"/>
                </a:avLst>
              </a:prstGeom>
              <a:solidFill>
                <a:srgbClr val="E6001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  Filter/dispatcher</a:t>
                </a:r>
              </a:p>
            </p:txBody>
          </p:sp>
          <p:sp>
            <p:nvSpPr>
              <p:cNvPr id="81" name="圆角矩形 77">
                <a:extLst>
                  <a:ext uri="{FF2B5EF4-FFF2-40B4-BE49-F238E27FC236}">
                    <a16:creationId xmlns:a16="http://schemas.microsoft.com/office/drawing/2014/main" id="{81E403C3-C938-40AC-9E29-424B544D2552}"/>
                  </a:ext>
                </a:extLst>
              </p:cNvPr>
              <p:cNvSpPr/>
              <p:nvPr/>
            </p:nvSpPr>
            <p:spPr>
              <a:xfrm>
                <a:off x="4169926" y="2954604"/>
                <a:ext cx="3571409" cy="176835"/>
              </a:xfrm>
              <a:prstGeom prst="roundRect">
                <a:avLst>
                  <a:gd name="adj" fmla="val 8622"/>
                </a:avLst>
              </a:prstGeom>
              <a:solidFill>
                <a:srgbClr val="E6001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 Controller</a:t>
                </a:r>
              </a:p>
            </p:txBody>
          </p:sp>
          <p:sp>
            <p:nvSpPr>
              <p:cNvPr id="82" name="上下箭头 39">
                <a:extLst>
                  <a:ext uri="{FF2B5EF4-FFF2-40B4-BE49-F238E27FC236}">
                    <a16:creationId xmlns:a16="http://schemas.microsoft.com/office/drawing/2014/main" id="{8AA34415-AACA-4448-BEBA-66D96A669335}"/>
                  </a:ext>
                </a:extLst>
              </p:cNvPr>
              <p:cNvSpPr/>
              <p:nvPr/>
            </p:nvSpPr>
            <p:spPr>
              <a:xfrm>
                <a:off x="5899851" y="2828545"/>
                <a:ext cx="111558" cy="126060"/>
              </a:xfrm>
              <a:prstGeom prst="upDownArrow">
                <a:avLst/>
              </a:prstGeom>
              <a:solidFill>
                <a:srgbClr val="E6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3" name="组合 79">
                <a:extLst>
                  <a:ext uri="{FF2B5EF4-FFF2-40B4-BE49-F238E27FC236}">
                    <a16:creationId xmlns:a16="http://schemas.microsoft.com/office/drawing/2014/main" id="{2EF90813-3185-449E-A3AF-E879B6E9B0B8}"/>
                  </a:ext>
                </a:extLst>
              </p:cNvPr>
              <p:cNvGrpSpPr/>
              <p:nvPr/>
            </p:nvGrpSpPr>
            <p:grpSpPr>
              <a:xfrm>
                <a:off x="7871673" y="2772418"/>
                <a:ext cx="826343" cy="1649895"/>
                <a:chOff x="7823430" y="2362756"/>
                <a:chExt cx="826343" cy="2199859"/>
              </a:xfrm>
            </p:grpSpPr>
            <p:sp>
              <p:nvSpPr>
                <p:cNvPr id="119" name="圆角矩形 121">
                  <a:extLst>
                    <a:ext uri="{FF2B5EF4-FFF2-40B4-BE49-F238E27FC236}">
                      <a16:creationId xmlns:a16="http://schemas.microsoft.com/office/drawing/2014/main" id="{01C03C41-C243-4B4C-BD08-396A0CECCCA9}"/>
                    </a:ext>
                  </a:extLst>
                </p:cNvPr>
                <p:cNvSpPr/>
                <p:nvPr/>
              </p:nvSpPr>
              <p:spPr>
                <a:xfrm>
                  <a:off x="7916237" y="2362756"/>
                  <a:ext cx="609584" cy="467366"/>
                </a:xfrm>
                <a:prstGeom prst="roundRect">
                  <a:avLst>
                    <a:gd name="adj" fmla="val 4546"/>
                  </a:avLst>
                </a:prstGeom>
                <a:solidFill>
                  <a:schemeClr val="bg1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Log</a:t>
                  </a:r>
                </a:p>
              </p:txBody>
            </p:sp>
            <p:sp>
              <p:nvSpPr>
                <p:cNvPr id="120" name="圆角矩形 122">
                  <a:extLst>
                    <a:ext uri="{FF2B5EF4-FFF2-40B4-BE49-F238E27FC236}">
                      <a16:creationId xmlns:a16="http://schemas.microsoft.com/office/drawing/2014/main" id="{1BC5689F-5036-46A6-B361-2215033C581A}"/>
                    </a:ext>
                  </a:extLst>
                </p:cNvPr>
                <p:cNvSpPr/>
                <p:nvPr/>
              </p:nvSpPr>
              <p:spPr>
                <a:xfrm>
                  <a:off x="7916237" y="2906341"/>
                  <a:ext cx="609584" cy="467366"/>
                </a:xfrm>
                <a:prstGeom prst="roundRect">
                  <a:avLst>
                    <a:gd name="adj" fmla="val 4546"/>
                  </a:avLst>
                </a:prstGeom>
                <a:solidFill>
                  <a:schemeClr val="bg1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Config</a:t>
                  </a:r>
                  <a:endParaRPr lang="en-US" altLang="zh-CN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圆角矩形 123">
                  <a:extLst>
                    <a:ext uri="{FF2B5EF4-FFF2-40B4-BE49-F238E27FC236}">
                      <a16:creationId xmlns:a16="http://schemas.microsoft.com/office/drawing/2014/main" id="{8FAA6C3F-42AF-4B22-A7AC-BB7461EF1941}"/>
                    </a:ext>
                  </a:extLst>
                </p:cNvPr>
                <p:cNvSpPr/>
                <p:nvPr/>
              </p:nvSpPr>
              <p:spPr>
                <a:xfrm>
                  <a:off x="7916237" y="3449925"/>
                  <a:ext cx="609584" cy="467366"/>
                </a:xfrm>
                <a:prstGeom prst="roundRect">
                  <a:avLst>
                    <a:gd name="adj" fmla="val 4546"/>
                  </a:avLst>
                </a:prstGeom>
                <a:solidFill>
                  <a:schemeClr val="bg1"/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Tools</a:t>
                  </a:r>
                </a:p>
              </p:txBody>
            </p:sp>
            <p:grpSp>
              <p:nvGrpSpPr>
                <p:cNvPr id="122" name="组合 124">
                  <a:extLst>
                    <a:ext uri="{FF2B5EF4-FFF2-40B4-BE49-F238E27FC236}">
                      <a16:creationId xmlns:a16="http://schemas.microsoft.com/office/drawing/2014/main" id="{0AC3C6AF-79D3-476A-8E93-104FC579B13C}"/>
                    </a:ext>
                  </a:extLst>
                </p:cNvPr>
                <p:cNvGrpSpPr/>
                <p:nvPr/>
              </p:nvGrpSpPr>
              <p:grpSpPr>
                <a:xfrm>
                  <a:off x="7823430" y="4004101"/>
                  <a:ext cx="826343" cy="558514"/>
                  <a:chOff x="7823430" y="4040146"/>
                  <a:chExt cx="826343" cy="558514"/>
                </a:xfrm>
              </p:grpSpPr>
              <p:sp>
                <p:nvSpPr>
                  <p:cNvPr id="123" name="流程图: 磁盘 122">
                    <a:extLst>
                      <a:ext uri="{FF2B5EF4-FFF2-40B4-BE49-F238E27FC236}">
                        <a16:creationId xmlns:a16="http://schemas.microsoft.com/office/drawing/2014/main" id="{114FCA68-0737-48D3-9BB5-925149DE1CC3}"/>
                      </a:ext>
                    </a:extLst>
                  </p:cNvPr>
                  <p:cNvSpPr/>
                  <p:nvPr/>
                </p:nvSpPr>
                <p:spPr>
                  <a:xfrm>
                    <a:off x="7916237" y="4040146"/>
                    <a:ext cx="609584" cy="558514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4" name="TextBox 126">
                    <a:extLst>
                      <a:ext uri="{FF2B5EF4-FFF2-40B4-BE49-F238E27FC236}">
                        <a16:creationId xmlns:a16="http://schemas.microsoft.com/office/drawing/2014/main" id="{02CF0D95-AC0A-461B-9261-8EDE638D3400}"/>
                      </a:ext>
                    </a:extLst>
                  </p:cNvPr>
                  <p:cNvSpPr txBox="1"/>
                  <p:nvPr/>
                </p:nvSpPr>
                <p:spPr>
                  <a:xfrm>
                    <a:off x="7823430" y="4202207"/>
                    <a:ext cx="826343" cy="3282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Database</a:t>
                    </a:r>
                  </a:p>
                </p:txBody>
              </p:sp>
            </p:grpSp>
          </p:grpSp>
          <p:sp>
            <p:nvSpPr>
              <p:cNvPr id="84" name="TextBox 80">
                <a:extLst>
                  <a:ext uri="{FF2B5EF4-FFF2-40B4-BE49-F238E27FC236}">
                    <a16:creationId xmlns:a16="http://schemas.microsoft.com/office/drawing/2014/main" id="{235F677F-20DF-47A8-97F7-D4E51F1F538C}"/>
                  </a:ext>
                </a:extLst>
              </p:cNvPr>
              <p:cNvSpPr txBox="1"/>
              <p:nvPr/>
            </p:nvSpPr>
            <p:spPr>
              <a:xfrm>
                <a:off x="5301179" y="4835661"/>
                <a:ext cx="298203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HTTP(s)/Web Service(SOAP&amp;REST)/RMI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上下箭头 39">
                <a:extLst>
                  <a:ext uri="{FF2B5EF4-FFF2-40B4-BE49-F238E27FC236}">
                    <a16:creationId xmlns:a16="http://schemas.microsoft.com/office/drawing/2014/main" id="{97A48C16-EF58-4096-AD22-37393D1D7D4A}"/>
                  </a:ext>
                </a:extLst>
              </p:cNvPr>
              <p:cNvSpPr/>
              <p:nvPr/>
            </p:nvSpPr>
            <p:spPr>
              <a:xfrm>
                <a:off x="5899851" y="3128582"/>
                <a:ext cx="111558" cy="126060"/>
              </a:xfrm>
              <a:prstGeom prst="upDownArrow">
                <a:avLst/>
              </a:prstGeom>
              <a:solidFill>
                <a:srgbClr val="E6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上下箭头 39">
                <a:extLst>
                  <a:ext uri="{FF2B5EF4-FFF2-40B4-BE49-F238E27FC236}">
                    <a16:creationId xmlns:a16="http://schemas.microsoft.com/office/drawing/2014/main" id="{092D2D6B-465B-4835-B49D-E09BA39CBDB8}"/>
                  </a:ext>
                </a:extLst>
              </p:cNvPr>
              <p:cNvSpPr/>
              <p:nvPr/>
            </p:nvSpPr>
            <p:spPr>
              <a:xfrm>
                <a:off x="6787563" y="4153711"/>
                <a:ext cx="111558" cy="126060"/>
              </a:xfrm>
              <a:prstGeom prst="upDownArrow">
                <a:avLst/>
              </a:prstGeom>
              <a:solidFill>
                <a:srgbClr val="E6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上下箭头 39">
                <a:extLst>
                  <a:ext uri="{FF2B5EF4-FFF2-40B4-BE49-F238E27FC236}">
                    <a16:creationId xmlns:a16="http://schemas.microsoft.com/office/drawing/2014/main" id="{CFA42A6B-FFAE-431B-BE60-938F548EA41D}"/>
                  </a:ext>
                </a:extLst>
              </p:cNvPr>
              <p:cNvSpPr/>
              <p:nvPr/>
            </p:nvSpPr>
            <p:spPr>
              <a:xfrm>
                <a:off x="5001625" y="4153711"/>
                <a:ext cx="111558" cy="126060"/>
              </a:xfrm>
              <a:prstGeom prst="upDownArrow">
                <a:avLst/>
              </a:prstGeom>
              <a:solidFill>
                <a:srgbClr val="E6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8" name="肘形连接符 84">
                <a:extLst>
                  <a:ext uri="{FF2B5EF4-FFF2-40B4-BE49-F238E27FC236}">
                    <a16:creationId xmlns:a16="http://schemas.microsoft.com/office/drawing/2014/main" id="{6E342E96-A3DE-4610-98BD-1A8B18EDC6B9}"/>
                  </a:ext>
                </a:extLst>
              </p:cNvPr>
              <p:cNvCxnSpPr>
                <a:stCxn id="78" idx="0"/>
                <a:endCxn id="39" idx="1"/>
              </p:cNvCxnSpPr>
              <p:nvPr/>
            </p:nvCxnSpPr>
            <p:spPr>
              <a:xfrm rot="5400000" flipH="1" flipV="1">
                <a:off x="1422075" y="1670499"/>
                <a:ext cx="2022140" cy="1691222"/>
              </a:xfrm>
              <a:prstGeom prst="bentConnector2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肘形连接符 85">
                <a:extLst>
                  <a:ext uri="{FF2B5EF4-FFF2-40B4-BE49-F238E27FC236}">
                    <a16:creationId xmlns:a16="http://schemas.microsoft.com/office/drawing/2014/main" id="{047E1C0B-E3AB-4F94-86D9-29B47787D6A8}"/>
                  </a:ext>
                </a:extLst>
              </p:cNvPr>
              <p:cNvCxnSpPr>
                <a:stCxn id="125" idx="1"/>
                <a:endCxn id="39" idx="1"/>
              </p:cNvCxnSpPr>
              <p:nvPr/>
            </p:nvCxnSpPr>
            <p:spPr>
              <a:xfrm rot="10800000" flipH="1">
                <a:off x="934308" y="1505041"/>
                <a:ext cx="2344447" cy="2837839"/>
              </a:xfrm>
              <a:prstGeom prst="bentConnector3">
                <a:avLst>
                  <a:gd name="adj1" fmla="val -9751"/>
                </a:avLst>
              </a:prstGeom>
              <a:ln w="158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0" name="组合 86">
                <a:extLst>
                  <a:ext uri="{FF2B5EF4-FFF2-40B4-BE49-F238E27FC236}">
                    <a16:creationId xmlns:a16="http://schemas.microsoft.com/office/drawing/2014/main" id="{B663A458-0AB6-4038-8369-353130B89F03}"/>
                  </a:ext>
                </a:extLst>
              </p:cNvPr>
              <p:cNvGrpSpPr/>
              <p:nvPr/>
            </p:nvGrpSpPr>
            <p:grpSpPr>
              <a:xfrm>
                <a:off x="276957" y="5497800"/>
                <a:ext cx="8701711" cy="215126"/>
                <a:chOff x="228714" y="5968900"/>
                <a:chExt cx="9572836" cy="286834"/>
              </a:xfrm>
            </p:grpSpPr>
            <p:sp>
              <p:nvSpPr>
                <p:cNvPr id="112" name="圆角矩形 114">
                  <a:extLst>
                    <a:ext uri="{FF2B5EF4-FFF2-40B4-BE49-F238E27FC236}">
                      <a16:creationId xmlns:a16="http://schemas.microsoft.com/office/drawing/2014/main" id="{04549B85-34FD-4B55-B326-DE3A24B286DA}"/>
                    </a:ext>
                  </a:extLst>
                </p:cNvPr>
                <p:cNvSpPr/>
                <p:nvPr/>
              </p:nvSpPr>
              <p:spPr>
                <a:xfrm>
                  <a:off x="2287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Cloud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3" name="圆角矩形 115">
                  <a:extLst>
                    <a:ext uri="{FF2B5EF4-FFF2-40B4-BE49-F238E27FC236}">
                      <a16:creationId xmlns:a16="http://schemas.microsoft.com/office/drawing/2014/main" id="{E1B7AB38-81D3-45C5-AEAB-EB8E39DCF8C0}"/>
                    </a:ext>
                  </a:extLst>
                </p:cNvPr>
                <p:cNvSpPr/>
                <p:nvPr/>
              </p:nvSpPr>
              <p:spPr>
                <a:xfrm>
                  <a:off x="160666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Server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4" name="圆角矩形 116">
                  <a:extLst>
                    <a:ext uri="{FF2B5EF4-FFF2-40B4-BE49-F238E27FC236}">
                      <a16:creationId xmlns:a16="http://schemas.microsoft.com/office/drawing/2014/main" id="{498657B2-50A3-40A2-8A9C-52310043ABF4}"/>
                    </a:ext>
                  </a:extLst>
                </p:cNvPr>
                <p:cNvSpPr/>
                <p:nvPr/>
              </p:nvSpPr>
              <p:spPr>
                <a:xfrm>
                  <a:off x="29846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Application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5" name="圆角矩形 117">
                  <a:extLst>
                    <a:ext uri="{FF2B5EF4-FFF2-40B4-BE49-F238E27FC236}">
                      <a16:creationId xmlns:a16="http://schemas.microsoft.com/office/drawing/2014/main" id="{A1F9115A-5985-48E7-ACA6-965903FE3A09}"/>
                    </a:ext>
                  </a:extLst>
                </p:cNvPr>
                <p:cNvSpPr/>
                <p:nvPr/>
              </p:nvSpPr>
              <p:spPr>
                <a:xfrm>
                  <a:off x="436256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WEB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6" name="圆角矩形 118">
                  <a:extLst>
                    <a:ext uri="{FF2B5EF4-FFF2-40B4-BE49-F238E27FC236}">
                      <a16:creationId xmlns:a16="http://schemas.microsoft.com/office/drawing/2014/main" id="{C82FB762-8824-4FED-AA53-7BC57FA19647}"/>
                    </a:ext>
                  </a:extLst>
                </p:cNvPr>
                <p:cNvSpPr/>
                <p:nvPr/>
              </p:nvSpPr>
              <p:spPr>
                <a:xfrm>
                  <a:off x="57405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DB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7" name="圆角矩形 119">
                  <a:extLst>
                    <a:ext uri="{FF2B5EF4-FFF2-40B4-BE49-F238E27FC236}">
                      <a16:creationId xmlns:a16="http://schemas.microsoft.com/office/drawing/2014/main" id="{CD221F94-2A48-4581-80B4-C302263DD473}"/>
                    </a:ext>
                  </a:extLst>
                </p:cNvPr>
                <p:cNvSpPr/>
                <p:nvPr/>
              </p:nvSpPr>
              <p:spPr>
                <a:xfrm>
                  <a:off x="711846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社交平台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8" name="圆角矩形 120">
                  <a:extLst>
                    <a:ext uri="{FF2B5EF4-FFF2-40B4-BE49-F238E27FC236}">
                      <a16:creationId xmlns:a16="http://schemas.microsoft.com/office/drawing/2014/main" id="{B69F8FC6-BC49-44D5-8E07-0B2111E07823}"/>
                    </a:ext>
                  </a:extLst>
                </p:cNvPr>
                <p:cNvSpPr/>
                <p:nvPr/>
              </p:nvSpPr>
              <p:spPr>
                <a:xfrm>
                  <a:off x="84964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3rd  Party</a:t>
                  </a:r>
                  <a:endParaRPr lang="zh-CN" altLang="en-US" sz="12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91" name="组合 87">
                <a:extLst>
                  <a:ext uri="{FF2B5EF4-FFF2-40B4-BE49-F238E27FC236}">
                    <a16:creationId xmlns:a16="http://schemas.microsoft.com/office/drawing/2014/main" id="{5136AD9D-B417-41B9-BABE-48CACD674FEF}"/>
                  </a:ext>
                </a:extLst>
              </p:cNvPr>
              <p:cNvGrpSpPr/>
              <p:nvPr/>
            </p:nvGrpSpPr>
            <p:grpSpPr>
              <a:xfrm>
                <a:off x="276957" y="5764500"/>
                <a:ext cx="8701711" cy="215126"/>
                <a:chOff x="228714" y="5968900"/>
                <a:chExt cx="9572836" cy="286834"/>
              </a:xfrm>
            </p:grpSpPr>
            <p:sp>
              <p:nvSpPr>
                <p:cNvPr id="106" name="圆角矩形 108">
                  <a:extLst>
                    <a:ext uri="{FF2B5EF4-FFF2-40B4-BE49-F238E27FC236}">
                      <a16:creationId xmlns:a16="http://schemas.microsoft.com/office/drawing/2014/main" id="{AF527CAE-3644-4E93-9242-0FDAFF3B3557}"/>
                    </a:ext>
                  </a:extLst>
                </p:cNvPr>
                <p:cNvSpPr/>
                <p:nvPr/>
              </p:nvSpPr>
              <p:spPr>
                <a:xfrm>
                  <a:off x="2287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数据处理平台</a:t>
                  </a:r>
                </a:p>
              </p:txBody>
            </p:sp>
            <p:sp>
              <p:nvSpPr>
                <p:cNvPr id="107" name="圆角矩形 109">
                  <a:extLst>
                    <a:ext uri="{FF2B5EF4-FFF2-40B4-BE49-F238E27FC236}">
                      <a16:creationId xmlns:a16="http://schemas.microsoft.com/office/drawing/2014/main" id="{6BC8FADE-C0C6-4541-A75F-489BC18AA3A0}"/>
                    </a:ext>
                  </a:extLst>
                </p:cNvPr>
                <p:cNvSpPr/>
                <p:nvPr/>
              </p:nvSpPr>
              <p:spPr>
                <a:xfrm>
                  <a:off x="160666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集成平台</a:t>
                  </a:r>
                </a:p>
              </p:txBody>
            </p:sp>
            <p:sp>
              <p:nvSpPr>
                <p:cNvPr id="108" name="圆角矩形 110">
                  <a:extLst>
                    <a:ext uri="{FF2B5EF4-FFF2-40B4-BE49-F238E27FC236}">
                      <a16:creationId xmlns:a16="http://schemas.microsoft.com/office/drawing/2014/main" id="{1C47169E-4388-4D2C-93BC-D51C25B18C6B}"/>
                    </a:ext>
                  </a:extLst>
                </p:cNvPr>
                <p:cNvSpPr/>
                <p:nvPr/>
              </p:nvSpPr>
              <p:spPr>
                <a:xfrm>
                  <a:off x="29846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ERP</a:t>
                  </a:r>
                </a:p>
              </p:txBody>
            </p:sp>
            <p:sp>
              <p:nvSpPr>
                <p:cNvPr id="109" name="圆角矩形 111">
                  <a:extLst>
                    <a:ext uri="{FF2B5EF4-FFF2-40B4-BE49-F238E27FC236}">
                      <a16:creationId xmlns:a16="http://schemas.microsoft.com/office/drawing/2014/main" id="{2ACDC883-2D5C-4433-94C8-32BC570BEE01}"/>
                    </a:ext>
                  </a:extLst>
                </p:cNvPr>
                <p:cNvSpPr/>
                <p:nvPr/>
              </p:nvSpPr>
              <p:spPr>
                <a:xfrm>
                  <a:off x="436256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CRM</a:t>
                  </a:r>
                </a:p>
              </p:txBody>
            </p:sp>
            <p:sp>
              <p:nvSpPr>
                <p:cNvPr id="110" name="圆角矩形 112">
                  <a:extLst>
                    <a:ext uri="{FF2B5EF4-FFF2-40B4-BE49-F238E27FC236}">
                      <a16:creationId xmlns:a16="http://schemas.microsoft.com/office/drawing/2014/main" id="{39489D68-7CC0-4E11-8871-B0E5DB85DE80}"/>
                    </a:ext>
                  </a:extLst>
                </p:cNvPr>
                <p:cNvSpPr/>
                <p:nvPr/>
              </p:nvSpPr>
              <p:spPr>
                <a:xfrm>
                  <a:off x="5740514" y="5968900"/>
                  <a:ext cx="130513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OA</a:t>
                  </a:r>
                </a:p>
              </p:txBody>
            </p:sp>
            <p:sp>
              <p:nvSpPr>
                <p:cNvPr id="111" name="圆角矩形 113">
                  <a:extLst>
                    <a:ext uri="{FF2B5EF4-FFF2-40B4-BE49-F238E27FC236}">
                      <a16:creationId xmlns:a16="http://schemas.microsoft.com/office/drawing/2014/main" id="{B907163D-BD8C-4A90-BADE-4FA5794C7A33}"/>
                    </a:ext>
                  </a:extLst>
                </p:cNvPr>
                <p:cNvSpPr/>
                <p:nvPr/>
              </p:nvSpPr>
              <p:spPr>
                <a:xfrm>
                  <a:off x="7118464" y="5968900"/>
                  <a:ext cx="2683086" cy="286834"/>
                </a:xfrm>
                <a:prstGeom prst="roundRect">
                  <a:avLst>
                    <a:gd name="adj" fmla="val 13346"/>
                  </a:avLst>
                </a:prstGeom>
                <a:solidFill>
                  <a:srgbClr val="E50012"/>
                </a:solidFill>
                <a:ln>
                  <a:noFill/>
                  <a:prstDash val="dash"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……</a:t>
                  </a:r>
                </a:p>
              </p:txBody>
            </p:sp>
          </p:grpSp>
          <p:cxnSp>
            <p:nvCxnSpPr>
              <p:cNvPr id="92" name="肘形连接符 89">
                <a:extLst>
                  <a:ext uri="{FF2B5EF4-FFF2-40B4-BE49-F238E27FC236}">
                    <a16:creationId xmlns:a16="http://schemas.microsoft.com/office/drawing/2014/main" id="{7D9D1293-80E2-42A9-9726-E871FA80B9F1}"/>
                  </a:ext>
                </a:extLst>
              </p:cNvPr>
              <p:cNvCxnSpPr>
                <a:stCxn id="77" idx="2"/>
                <a:endCxn id="125" idx="2"/>
              </p:cNvCxnSpPr>
              <p:nvPr/>
            </p:nvCxnSpPr>
            <p:spPr>
              <a:xfrm rot="5400000">
                <a:off x="3236866" y="3026465"/>
                <a:ext cx="122877" cy="3421542"/>
              </a:xfrm>
              <a:prstGeom prst="bentConnector3">
                <a:avLst>
                  <a:gd name="adj1" fmla="val 239530"/>
                </a:avLst>
              </a:prstGeom>
              <a:ln w="158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肘形连接符 90">
                <a:extLst>
                  <a:ext uri="{FF2B5EF4-FFF2-40B4-BE49-F238E27FC236}">
                    <a16:creationId xmlns:a16="http://schemas.microsoft.com/office/drawing/2014/main" id="{B6B7303D-00AE-460F-BC80-84CDC4BB4DFA}"/>
                  </a:ext>
                </a:extLst>
              </p:cNvPr>
              <p:cNvCxnSpPr>
                <a:stCxn id="77" idx="2"/>
                <a:endCxn id="112" idx="0"/>
              </p:cNvCxnSpPr>
              <p:nvPr/>
            </p:nvCxnSpPr>
            <p:spPr>
              <a:xfrm rot="5400000">
                <a:off x="2528607" y="3017332"/>
                <a:ext cx="822003" cy="4138934"/>
              </a:xfrm>
              <a:prstGeom prst="bentConnector3">
                <a:avLst/>
              </a:prstGeom>
              <a:ln w="15875">
                <a:solidFill>
                  <a:srgbClr val="E50012"/>
                </a:solidFill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肘形连接符 91">
                <a:extLst>
                  <a:ext uri="{FF2B5EF4-FFF2-40B4-BE49-F238E27FC236}">
                    <a16:creationId xmlns:a16="http://schemas.microsoft.com/office/drawing/2014/main" id="{8F9E81C2-BC83-4CFE-80D3-1ACE4E64C111}"/>
                  </a:ext>
                </a:extLst>
              </p:cNvPr>
              <p:cNvCxnSpPr>
                <a:stCxn id="77" idx="2"/>
                <a:endCxn id="113" idx="0"/>
              </p:cNvCxnSpPr>
              <p:nvPr/>
            </p:nvCxnSpPr>
            <p:spPr>
              <a:xfrm rot="5400000">
                <a:off x="3154886" y="3643611"/>
                <a:ext cx="822003" cy="2886377"/>
              </a:xfrm>
              <a:prstGeom prst="bentConnector3">
                <a:avLst/>
              </a:prstGeom>
              <a:ln w="15875">
                <a:solidFill>
                  <a:srgbClr val="E50012"/>
                </a:solidFill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肘形连接符 92">
                <a:extLst>
                  <a:ext uri="{FF2B5EF4-FFF2-40B4-BE49-F238E27FC236}">
                    <a16:creationId xmlns:a16="http://schemas.microsoft.com/office/drawing/2014/main" id="{038F5F94-D444-4E93-9F9D-3F23A84D3927}"/>
                  </a:ext>
                </a:extLst>
              </p:cNvPr>
              <p:cNvCxnSpPr>
                <a:stCxn id="77" idx="2"/>
                <a:endCxn id="114" idx="0"/>
              </p:cNvCxnSpPr>
              <p:nvPr/>
            </p:nvCxnSpPr>
            <p:spPr>
              <a:xfrm rot="5400000">
                <a:off x="3781164" y="4269889"/>
                <a:ext cx="822003" cy="1633820"/>
              </a:xfrm>
              <a:prstGeom prst="bentConnector3">
                <a:avLst/>
              </a:prstGeom>
              <a:ln w="15875">
                <a:solidFill>
                  <a:srgbClr val="E50012"/>
                </a:solidFill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肘形连接符 93">
                <a:extLst>
                  <a:ext uri="{FF2B5EF4-FFF2-40B4-BE49-F238E27FC236}">
                    <a16:creationId xmlns:a16="http://schemas.microsoft.com/office/drawing/2014/main" id="{0CEB2D80-5A21-4593-BF55-185C9AFF4619}"/>
                  </a:ext>
                </a:extLst>
              </p:cNvPr>
              <p:cNvCxnSpPr>
                <a:endCxn id="115" idx="0"/>
              </p:cNvCxnSpPr>
              <p:nvPr/>
            </p:nvCxnSpPr>
            <p:spPr>
              <a:xfrm rot="5400000">
                <a:off x="4407443" y="4896167"/>
                <a:ext cx="822003" cy="381264"/>
              </a:xfrm>
              <a:prstGeom prst="bentConnector3">
                <a:avLst/>
              </a:prstGeom>
              <a:ln w="15875">
                <a:solidFill>
                  <a:srgbClr val="E50012"/>
                </a:solidFill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肘形连接符 94">
                <a:extLst>
                  <a:ext uri="{FF2B5EF4-FFF2-40B4-BE49-F238E27FC236}">
                    <a16:creationId xmlns:a16="http://schemas.microsoft.com/office/drawing/2014/main" id="{AD43C688-4063-42CE-A203-36878FC1AB6E}"/>
                  </a:ext>
                </a:extLst>
              </p:cNvPr>
              <p:cNvCxnSpPr>
                <a:stCxn id="77" idx="2"/>
                <a:endCxn id="116" idx="0"/>
              </p:cNvCxnSpPr>
              <p:nvPr/>
            </p:nvCxnSpPr>
            <p:spPr>
              <a:xfrm rot="16200000" flipH="1">
                <a:off x="5033721" y="4651152"/>
                <a:ext cx="822003" cy="871294"/>
              </a:xfrm>
              <a:prstGeom prst="bentConnector3">
                <a:avLst/>
              </a:prstGeom>
              <a:ln w="15875">
                <a:solidFill>
                  <a:srgbClr val="E50012"/>
                </a:solidFill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4A37D9B6-2792-4976-A43A-91B47D679097}"/>
                  </a:ext>
                </a:extLst>
              </p:cNvPr>
              <p:cNvCxnSpPr>
                <a:endCxn id="117" idx="0"/>
              </p:cNvCxnSpPr>
              <p:nvPr/>
            </p:nvCxnSpPr>
            <p:spPr>
              <a:xfrm>
                <a:off x="7132927" y="5086799"/>
                <a:ext cx="0" cy="411002"/>
              </a:xfrm>
              <a:prstGeom prst="straightConnector1">
                <a:avLst/>
              </a:prstGeom>
              <a:ln w="15875">
                <a:solidFill>
                  <a:srgbClr val="E50012"/>
                </a:solidFill>
                <a:headEnd type="non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96B22B83-A3DC-4BC5-947A-0E5524297396}"/>
                  </a:ext>
                </a:extLst>
              </p:cNvPr>
              <p:cNvCxnSpPr/>
              <p:nvPr/>
            </p:nvCxnSpPr>
            <p:spPr>
              <a:xfrm>
                <a:off x="8372643" y="5086799"/>
                <a:ext cx="0" cy="411002"/>
              </a:xfrm>
              <a:prstGeom prst="straightConnector1">
                <a:avLst/>
              </a:prstGeom>
              <a:ln w="15875">
                <a:solidFill>
                  <a:srgbClr val="E50012"/>
                </a:solidFill>
                <a:headEnd type="non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2C6E1746-97C6-474A-AE76-7B98AA7F4EAF}"/>
                  </a:ext>
                </a:extLst>
              </p:cNvPr>
              <p:cNvCxnSpPr/>
              <p:nvPr/>
            </p:nvCxnSpPr>
            <p:spPr>
              <a:xfrm>
                <a:off x="5880369" y="5089179"/>
                <a:ext cx="2492274" cy="0"/>
              </a:xfrm>
              <a:prstGeom prst="line">
                <a:avLst/>
              </a:prstGeom>
              <a:ln w="15875">
                <a:solidFill>
                  <a:srgbClr val="E50012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肘形连接符 99">
                <a:extLst>
                  <a:ext uri="{FF2B5EF4-FFF2-40B4-BE49-F238E27FC236}">
                    <a16:creationId xmlns:a16="http://schemas.microsoft.com/office/drawing/2014/main" id="{BB03D320-CCDC-4B04-A304-E6421A9BD6E9}"/>
                  </a:ext>
                </a:extLst>
              </p:cNvPr>
              <p:cNvCxnSpPr>
                <a:stCxn id="39" idx="2"/>
                <a:endCxn id="37" idx="0"/>
              </p:cNvCxnSpPr>
              <p:nvPr/>
            </p:nvCxnSpPr>
            <p:spPr>
              <a:xfrm rot="16200000" flipH="1">
                <a:off x="5370016" y="1637101"/>
                <a:ext cx="420876" cy="918631"/>
              </a:xfrm>
              <a:prstGeom prst="bentConnector3">
                <a:avLst>
                  <a:gd name="adj1" fmla="val 50000"/>
                </a:avLst>
              </a:prstGeom>
              <a:ln w="15875">
                <a:solidFill>
                  <a:srgbClr val="E50012"/>
                </a:solidFill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2" name="TextBox 102">
                <a:extLst>
                  <a:ext uri="{FF2B5EF4-FFF2-40B4-BE49-F238E27FC236}">
                    <a16:creationId xmlns:a16="http://schemas.microsoft.com/office/drawing/2014/main" id="{C5563101-78B9-40DC-A1B1-AA02AD7EF7B0}"/>
                  </a:ext>
                </a:extLst>
              </p:cNvPr>
              <p:cNvSpPr txBox="1"/>
              <p:nvPr/>
            </p:nvSpPr>
            <p:spPr>
              <a:xfrm>
                <a:off x="23835" y="2561129"/>
                <a:ext cx="1235797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Device &amp; App &amp; Content Management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3" name="TextBox 103">
                <a:extLst>
                  <a:ext uri="{FF2B5EF4-FFF2-40B4-BE49-F238E27FC236}">
                    <a16:creationId xmlns:a16="http://schemas.microsoft.com/office/drawing/2014/main" id="{FF690134-1E02-4D8B-8FB9-8414D6B88543}"/>
                  </a:ext>
                </a:extLst>
              </p:cNvPr>
              <p:cNvSpPr txBox="1"/>
              <p:nvPr/>
            </p:nvSpPr>
            <p:spPr>
              <a:xfrm>
                <a:off x="1213669" y="2755667"/>
                <a:ext cx="838051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 Notification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04" name="肘形连接符 104">
                <a:extLst>
                  <a:ext uri="{FF2B5EF4-FFF2-40B4-BE49-F238E27FC236}">
                    <a16:creationId xmlns:a16="http://schemas.microsoft.com/office/drawing/2014/main" id="{590916A0-B3B6-4312-A8F8-EBF423C6A5B3}"/>
                  </a:ext>
                </a:extLst>
              </p:cNvPr>
              <p:cNvCxnSpPr>
                <a:endCxn id="78" idx="3"/>
              </p:cNvCxnSpPr>
              <p:nvPr/>
            </p:nvCxnSpPr>
            <p:spPr>
              <a:xfrm rot="10800000">
                <a:off x="2240759" y="3653454"/>
                <a:ext cx="2760867" cy="1274540"/>
              </a:xfrm>
              <a:prstGeom prst="bentConnector3">
                <a:avLst>
                  <a:gd name="adj1" fmla="val 80424"/>
                </a:avLst>
              </a:prstGeom>
              <a:ln w="158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54">
                <a:extLst>
                  <a:ext uri="{FF2B5EF4-FFF2-40B4-BE49-F238E27FC236}">
                    <a16:creationId xmlns:a16="http://schemas.microsoft.com/office/drawing/2014/main" id="{7617EF79-CD60-4240-876C-60EC5AD0CEC9}"/>
                  </a:ext>
                </a:extLst>
              </p:cNvPr>
              <p:cNvCxnSpPr>
                <a:stCxn id="75" idx="3"/>
              </p:cNvCxnSpPr>
              <p:nvPr/>
            </p:nvCxnSpPr>
            <p:spPr>
              <a:xfrm>
                <a:off x="7710870" y="4367961"/>
                <a:ext cx="414142" cy="323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878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工作\2017\用友\集团\8.31新PPTvi\封面封底\目录页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9936" y="395033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企业移动管理平台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936" y="3121225"/>
            <a:ext cx="5513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移动应用中间件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937" y="229211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79434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门户开发框架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7" y="1463014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产品功能介绍</a:t>
            </a:r>
          </a:p>
        </p:txBody>
      </p:sp>
      <p:pic>
        <p:nvPicPr>
          <p:cNvPr id="21508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15680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899885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5DB51FB-2366-43EA-B22D-8222F6C89B84}"/>
              </a:ext>
            </a:extLst>
          </p:cNvPr>
          <p:cNvSpPr txBox="1"/>
          <p:nvPr/>
        </p:nvSpPr>
        <p:spPr>
          <a:xfrm>
            <a:off x="5519936" y="5608538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典型案例分享</a:t>
            </a:r>
          </a:p>
        </p:txBody>
      </p:sp>
      <p:pic>
        <p:nvPicPr>
          <p:cNvPr id="20" name="Picture 4" descr="C:\Users\win7.5\Desktop\灰.png">
            <a:extLst>
              <a:ext uri="{FF2B5EF4-FFF2-40B4-BE49-F238E27FC236}">
                <a16:creationId xmlns:a16="http://schemas.microsoft.com/office/drawing/2014/main" id="{03DCE2F1-07E9-4D6D-A567-EE7F4FAA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5728989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win7.5\Desktop\灰.png">
            <a:extLst>
              <a:ext uri="{FF2B5EF4-FFF2-40B4-BE49-F238E27FC236}">
                <a16:creationId xmlns:a16="http://schemas.microsoft.com/office/drawing/2014/main" id="{762375EE-6DBC-44A2-A361-83CBD9B7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2391694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win7.5\Desktop\红.png">
            <a:extLst>
              <a:ext uri="{FF2B5EF4-FFF2-40B4-BE49-F238E27FC236}">
                <a16:creationId xmlns:a16="http://schemas.microsoft.com/office/drawing/2014/main" id="{04C5A1DA-5A77-4A1E-BB50-6C4A12D3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47" y="4049904"/>
            <a:ext cx="569383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win7.5\Desktop\灰.png">
            <a:extLst>
              <a:ext uri="{FF2B5EF4-FFF2-40B4-BE49-F238E27FC236}">
                <a16:creationId xmlns:a16="http://schemas.microsoft.com/office/drawing/2014/main" id="{80FDD7DA-5F60-4774-9E63-FCCD1E46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3226287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3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企业移动领域的安全挑战</a:t>
            </a:r>
          </a:p>
        </p:txBody>
      </p:sp>
      <p:graphicFrame>
        <p:nvGraphicFramePr>
          <p:cNvPr id="136" name="图示 135">
            <a:extLst>
              <a:ext uri="{FF2B5EF4-FFF2-40B4-BE49-F238E27FC236}">
                <a16:creationId xmlns:a16="http://schemas.microsoft.com/office/drawing/2014/main" id="{0D64B3DF-FA82-45AA-B1CD-5FCD82C83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681579"/>
              </p:ext>
            </p:extLst>
          </p:nvPr>
        </p:nvGraphicFramePr>
        <p:xfrm>
          <a:off x="820232" y="2297555"/>
          <a:ext cx="5000075" cy="317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7" name="TextBox 3">
            <a:extLst>
              <a:ext uri="{FF2B5EF4-FFF2-40B4-BE49-F238E27FC236}">
                <a16:creationId xmlns:a16="http://schemas.microsoft.com/office/drawing/2014/main" id="{781E8DD3-2101-43E4-BC6A-DCC26359FA65}"/>
              </a:ext>
            </a:extLst>
          </p:cNvPr>
          <p:cNvSpPr txBox="1"/>
          <p:nvPr/>
        </p:nvSpPr>
        <p:spPr>
          <a:xfrm>
            <a:off x="2234503" y="14247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常见的安全问题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F1B3088-376F-4DFB-82AE-016D8597399C}"/>
              </a:ext>
            </a:extLst>
          </p:cNvPr>
          <p:cNvSpPr/>
          <p:nvPr/>
        </p:nvSpPr>
        <p:spPr>
          <a:xfrm>
            <a:off x="6064812" y="138064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0012"/>
                </a:solidFill>
                <a:latin typeface="+mn-ea"/>
              </a:rPr>
              <a:t>OWASP </a:t>
            </a:r>
            <a:r>
              <a:rPr lang="zh-CN" altLang="en-US" dirty="0">
                <a:solidFill>
                  <a:srgbClr val="E60012"/>
                </a:solidFill>
                <a:latin typeface="+mn-ea"/>
              </a:rPr>
              <a:t>移动风险 </a:t>
            </a:r>
            <a:r>
              <a:rPr lang="en-US" altLang="zh-CN" dirty="0">
                <a:solidFill>
                  <a:srgbClr val="E60012"/>
                </a:solidFill>
                <a:latin typeface="+mn-ea"/>
              </a:rPr>
              <a:t>TOP10</a:t>
            </a:r>
            <a:endParaRPr lang="zh-CN" altLang="en-US" dirty="0">
              <a:latin typeface="+mn-ea"/>
            </a:endParaRPr>
          </a:p>
        </p:txBody>
      </p:sp>
      <p:graphicFrame>
        <p:nvGraphicFramePr>
          <p:cNvPr id="139" name="图示 138">
            <a:extLst>
              <a:ext uri="{FF2B5EF4-FFF2-40B4-BE49-F238E27FC236}">
                <a16:creationId xmlns:a16="http://schemas.microsoft.com/office/drawing/2014/main" id="{1D7648C0-CC5D-4234-8B66-DB0710413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499076"/>
              </p:ext>
            </p:extLst>
          </p:nvPr>
        </p:nvGraphicFramePr>
        <p:xfrm>
          <a:off x="3184492" y="1794111"/>
          <a:ext cx="8351520" cy="427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63635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企业移动管理的安全机制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1EE140-6034-4E98-819F-64C4BF44AA48}"/>
              </a:ext>
            </a:extLst>
          </p:cNvPr>
          <p:cNvGrpSpPr/>
          <p:nvPr/>
        </p:nvGrpSpPr>
        <p:grpSpPr>
          <a:xfrm>
            <a:off x="480323" y="1222745"/>
            <a:ext cx="11395791" cy="5514575"/>
            <a:chOff x="14891" y="831275"/>
            <a:chExt cx="9165621" cy="551457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FA49E96-3336-42FD-8E86-1EC5034EF4B7}"/>
                </a:ext>
              </a:extLst>
            </p:cNvPr>
            <p:cNvGrpSpPr/>
            <p:nvPr/>
          </p:nvGrpSpPr>
          <p:grpSpPr>
            <a:xfrm>
              <a:off x="14891" y="1340768"/>
              <a:ext cx="9165621" cy="5005082"/>
              <a:chOff x="13692" y="1063767"/>
              <a:chExt cx="9021818" cy="5211174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7DC6CC23-0862-4D3E-AD17-12A3BC17F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5034" y="1676446"/>
                <a:ext cx="5401863" cy="335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7823B49-31F0-4A10-8736-79E2517771FE}"/>
                  </a:ext>
                </a:extLst>
              </p:cNvPr>
              <p:cNvGrpSpPr/>
              <p:nvPr/>
            </p:nvGrpSpPr>
            <p:grpSpPr>
              <a:xfrm>
                <a:off x="155746" y="1492084"/>
                <a:ext cx="2290062" cy="1201209"/>
                <a:chOff x="395536" y="997099"/>
                <a:chExt cx="2160240" cy="1070594"/>
              </a:xfrm>
            </p:grpSpPr>
            <p:sp>
              <p:nvSpPr>
                <p:cNvPr id="42" name="TextBox 37">
                  <a:extLst>
                    <a:ext uri="{FF2B5EF4-FFF2-40B4-BE49-F238E27FC236}">
                      <a16:creationId xmlns:a16="http://schemas.microsoft.com/office/drawing/2014/main" id="{B064C90A-979A-4E6C-80C2-C39E1C06E5F8}"/>
                    </a:ext>
                  </a:extLst>
                </p:cNvPr>
                <p:cNvSpPr txBox="1"/>
                <p:nvPr/>
              </p:nvSpPr>
              <p:spPr>
                <a:xfrm>
                  <a:off x="418059" y="997099"/>
                  <a:ext cx="933528" cy="314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通讯安全</a:t>
                  </a:r>
                </a:p>
              </p:txBody>
            </p:sp>
            <p:sp>
              <p:nvSpPr>
                <p:cNvPr id="43" name="Rectangle 35">
                  <a:extLst>
                    <a:ext uri="{FF2B5EF4-FFF2-40B4-BE49-F238E27FC236}">
                      <a16:creationId xmlns:a16="http://schemas.microsoft.com/office/drawing/2014/main" id="{B59C0177-D355-4AD8-8ACD-38CE41FC0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429" y="1353097"/>
                  <a:ext cx="1189534" cy="428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en-US" altLang="zh-CN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HTTPS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默认数据加密</a:t>
                  </a:r>
                </a:p>
              </p:txBody>
            </p:sp>
            <p:sp>
              <p:nvSpPr>
                <p:cNvPr id="44" name="任意多边形 39">
                  <a:extLst>
                    <a:ext uri="{FF2B5EF4-FFF2-40B4-BE49-F238E27FC236}">
                      <a16:creationId xmlns:a16="http://schemas.microsoft.com/office/drawing/2014/main" id="{09802415-8BCF-4C1B-89BE-D74C2CEE769A}"/>
                    </a:ext>
                  </a:extLst>
                </p:cNvPr>
                <p:cNvSpPr/>
                <p:nvPr/>
              </p:nvSpPr>
              <p:spPr>
                <a:xfrm>
                  <a:off x="395536" y="1315608"/>
                  <a:ext cx="2160240" cy="752085"/>
                </a:xfrm>
                <a:custGeom>
                  <a:avLst/>
                  <a:gdLst>
                    <a:gd name="connsiteX0" fmla="*/ 0 w 2964180"/>
                    <a:gd name="connsiteY0" fmla="*/ 0 h 251460"/>
                    <a:gd name="connsiteX1" fmla="*/ 2468880 w 2964180"/>
                    <a:gd name="connsiteY1" fmla="*/ 0 h 251460"/>
                    <a:gd name="connsiteX2" fmla="*/ 2964180 w 2964180"/>
                    <a:gd name="connsiteY2" fmla="*/ 251460 h 251460"/>
                    <a:gd name="connsiteX3" fmla="*/ 2964180 w 2964180"/>
                    <a:gd name="connsiteY3" fmla="*/ 251460 h 25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4180" h="251460">
                      <a:moveTo>
                        <a:pt x="0" y="0"/>
                      </a:moveTo>
                      <a:lnTo>
                        <a:pt x="2468880" y="0"/>
                      </a:lnTo>
                      <a:lnTo>
                        <a:pt x="2964180" y="251460"/>
                      </a:lnTo>
                      <a:lnTo>
                        <a:pt x="2964180" y="25146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6A75BDC-DB33-49C2-8EF8-E0B54E0DDA11}"/>
                  </a:ext>
                </a:extLst>
              </p:cNvPr>
              <p:cNvGrpSpPr/>
              <p:nvPr/>
            </p:nvGrpSpPr>
            <p:grpSpPr>
              <a:xfrm>
                <a:off x="13692" y="4190981"/>
                <a:ext cx="1730866" cy="1754454"/>
                <a:chOff x="292589" y="3303565"/>
                <a:chExt cx="1632744" cy="1563681"/>
              </a:xfrm>
            </p:grpSpPr>
            <p:sp>
              <p:nvSpPr>
                <p:cNvPr id="39" name="TextBox 34">
                  <a:extLst>
                    <a:ext uri="{FF2B5EF4-FFF2-40B4-BE49-F238E27FC236}">
                      <a16:creationId xmlns:a16="http://schemas.microsoft.com/office/drawing/2014/main" id="{64E5AEEB-A07A-4219-94F3-121083379318}"/>
                    </a:ext>
                  </a:extLst>
                </p:cNvPr>
                <p:cNvSpPr txBox="1"/>
                <p:nvPr/>
              </p:nvSpPr>
              <p:spPr>
                <a:xfrm>
                  <a:off x="292589" y="3727464"/>
                  <a:ext cx="1124044" cy="314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设备端安全</a:t>
                  </a:r>
                </a:p>
              </p:txBody>
            </p:sp>
            <p:sp>
              <p:nvSpPr>
                <p:cNvPr id="40" name="Rectangle 35">
                  <a:extLst>
                    <a:ext uri="{FF2B5EF4-FFF2-40B4-BE49-F238E27FC236}">
                      <a16:creationId xmlns:a16="http://schemas.microsoft.com/office/drawing/2014/main" id="{8A517B57-8E35-4B43-8150-9929A05C5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825" y="4096112"/>
                  <a:ext cx="1332420" cy="7711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数据资源加密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身份凭证加密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数字证书、签名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设备管理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任意多边形 36">
                  <a:extLst>
                    <a:ext uri="{FF2B5EF4-FFF2-40B4-BE49-F238E27FC236}">
                      <a16:creationId xmlns:a16="http://schemas.microsoft.com/office/drawing/2014/main" id="{7A04363A-CDAA-4542-83DF-27FDFEA9710E}"/>
                    </a:ext>
                  </a:extLst>
                </p:cNvPr>
                <p:cNvSpPr/>
                <p:nvPr/>
              </p:nvSpPr>
              <p:spPr>
                <a:xfrm flipV="1">
                  <a:off x="485173" y="3303565"/>
                  <a:ext cx="1440160" cy="767032"/>
                </a:xfrm>
                <a:custGeom>
                  <a:avLst/>
                  <a:gdLst>
                    <a:gd name="connsiteX0" fmla="*/ 0 w 2964180"/>
                    <a:gd name="connsiteY0" fmla="*/ 0 h 251460"/>
                    <a:gd name="connsiteX1" fmla="*/ 2468880 w 2964180"/>
                    <a:gd name="connsiteY1" fmla="*/ 0 h 251460"/>
                    <a:gd name="connsiteX2" fmla="*/ 2964180 w 2964180"/>
                    <a:gd name="connsiteY2" fmla="*/ 251460 h 251460"/>
                    <a:gd name="connsiteX3" fmla="*/ 2964180 w 2964180"/>
                    <a:gd name="connsiteY3" fmla="*/ 251460 h 25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4180" h="251460">
                      <a:moveTo>
                        <a:pt x="0" y="0"/>
                      </a:moveTo>
                      <a:lnTo>
                        <a:pt x="2468880" y="0"/>
                      </a:lnTo>
                      <a:lnTo>
                        <a:pt x="2964180" y="251460"/>
                      </a:lnTo>
                      <a:lnTo>
                        <a:pt x="2964180" y="25146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D1A58D71-C1E4-4C7A-B590-10A0B0A861D9}"/>
                  </a:ext>
                </a:extLst>
              </p:cNvPr>
              <p:cNvGrpSpPr/>
              <p:nvPr/>
            </p:nvGrpSpPr>
            <p:grpSpPr>
              <a:xfrm>
                <a:off x="2593107" y="4648169"/>
                <a:ext cx="2285940" cy="1545850"/>
                <a:chOff x="2559664" y="3472011"/>
                <a:chExt cx="2156352" cy="1377760"/>
              </a:xfrm>
            </p:grpSpPr>
            <p:sp>
              <p:nvSpPr>
                <p:cNvPr id="36" name="TextBox 31">
                  <a:extLst>
                    <a:ext uri="{FF2B5EF4-FFF2-40B4-BE49-F238E27FC236}">
                      <a16:creationId xmlns:a16="http://schemas.microsoft.com/office/drawing/2014/main" id="{ACD56785-190A-43B4-9B0C-897F89AF9B3A}"/>
                    </a:ext>
                  </a:extLst>
                </p:cNvPr>
                <p:cNvSpPr txBox="1"/>
                <p:nvPr/>
              </p:nvSpPr>
              <p:spPr>
                <a:xfrm>
                  <a:off x="2627784" y="3946660"/>
                  <a:ext cx="933527" cy="314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数据安全</a:t>
                  </a:r>
                </a:p>
              </p:txBody>
            </p:sp>
            <p:sp>
              <p:nvSpPr>
                <p:cNvPr id="37" name="Rectangle 35">
                  <a:extLst>
                    <a:ext uri="{FF2B5EF4-FFF2-40B4-BE49-F238E27FC236}">
                      <a16:creationId xmlns:a16="http://schemas.microsoft.com/office/drawing/2014/main" id="{F2D535C3-F5C0-443F-B725-3345CA732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664" y="4250000"/>
                  <a:ext cx="1618195" cy="5997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统一的加解密服务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数据签名验签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灵活的数据校验机制</a:t>
                  </a:r>
                </a:p>
              </p:txBody>
            </p:sp>
            <p:sp>
              <p:nvSpPr>
                <p:cNvPr id="38" name="任意多边形 33">
                  <a:extLst>
                    <a:ext uri="{FF2B5EF4-FFF2-40B4-BE49-F238E27FC236}">
                      <a16:creationId xmlns:a16="http://schemas.microsoft.com/office/drawing/2014/main" id="{9916F037-9CB5-4A57-9477-40ACCBCD630A}"/>
                    </a:ext>
                  </a:extLst>
                </p:cNvPr>
                <p:cNvSpPr/>
                <p:nvPr/>
              </p:nvSpPr>
              <p:spPr>
                <a:xfrm flipV="1">
                  <a:off x="2627784" y="3472011"/>
                  <a:ext cx="2088232" cy="760892"/>
                </a:xfrm>
                <a:custGeom>
                  <a:avLst/>
                  <a:gdLst>
                    <a:gd name="connsiteX0" fmla="*/ 0 w 2964180"/>
                    <a:gd name="connsiteY0" fmla="*/ 0 h 251460"/>
                    <a:gd name="connsiteX1" fmla="*/ 2468880 w 2964180"/>
                    <a:gd name="connsiteY1" fmla="*/ 0 h 251460"/>
                    <a:gd name="connsiteX2" fmla="*/ 2964180 w 2964180"/>
                    <a:gd name="connsiteY2" fmla="*/ 251460 h 251460"/>
                    <a:gd name="connsiteX3" fmla="*/ 2964180 w 2964180"/>
                    <a:gd name="connsiteY3" fmla="*/ 251460 h 25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4180" h="251460">
                      <a:moveTo>
                        <a:pt x="0" y="0"/>
                      </a:moveTo>
                      <a:lnTo>
                        <a:pt x="2468880" y="0"/>
                      </a:lnTo>
                      <a:lnTo>
                        <a:pt x="2964180" y="251460"/>
                      </a:lnTo>
                      <a:lnTo>
                        <a:pt x="2964180" y="25146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C4953B2-9FC3-49CC-84CE-5BFBB68DE834}"/>
                  </a:ext>
                </a:extLst>
              </p:cNvPr>
              <p:cNvGrpSpPr/>
              <p:nvPr/>
            </p:nvGrpSpPr>
            <p:grpSpPr>
              <a:xfrm>
                <a:off x="4955928" y="4621287"/>
                <a:ext cx="1905361" cy="1653654"/>
                <a:chOff x="4846314" y="3419552"/>
                <a:chExt cx="1797348" cy="1473842"/>
              </a:xfrm>
            </p:grpSpPr>
            <p:sp>
              <p:nvSpPr>
                <p:cNvPr id="33" name="TextBox 28">
                  <a:extLst>
                    <a:ext uri="{FF2B5EF4-FFF2-40B4-BE49-F238E27FC236}">
                      <a16:creationId xmlns:a16="http://schemas.microsoft.com/office/drawing/2014/main" id="{ECAF8EAE-1FC1-4966-B30B-EFBEE08AF5C1}"/>
                    </a:ext>
                  </a:extLst>
                </p:cNvPr>
                <p:cNvSpPr txBox="1"/>
                <p:nvPr/>
              </p:nvSpPr>
              <p:spPr>
                <a:xfrm>
                  <a:off x="5190245" y="3946660"/>
                  <a:ext cx="1124045" cy="314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日志和监控</a:t>
                  </a:r>
                </a:p>
              </p:txBody>
            </p:sp>
            <p:sp>
              <p:nvSpPr>
                <p:cNvPr id="34" name="Rectangle 35">
                  <a:extLst>
                    <a:ext uri="{FF2B5EF4-FFF2-40B4-BE49-F238E27FC236}">
                      <a16:creationId xmlns:a16="http://schemas.microsoft.com/office/drawing/2014/main" id="{9B959F30-E2FE-42BA-9854-8A47D8C02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9852" y="4293623"/>
                  <a:ext cx="1189534" cy="5997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安全日志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移动设备监控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安全事件监控</a:t>
                  </a:r>
                </a:p>
              </p:txBody>
            </p:sp>
            <p:sp>
              <p:nvSpPr>
                <p:cNvPr id="35" name="任意多边形 30">
                  <a:extLst>
                    <a:ext uri="{FF2B5EF4-FFF2-40B4-BE49-F238E27FC236}">
                      <a16:creationId xmlns:a16="http://schemas.microsoft.com/office/drawing/2014/main" id="{41EE663D-AB03-4A67-8F4A-256920E1380E}"/>
                    </a:ext>
                  </a:extLst>
                </p:cNvPr>
                <p:cNvSpPr/>
                <p:nvPr/>
              </p:nvSpPr>
              <p:spPr>
                <a:xfrm flipH="1" flipV="1">
                  <a:off x="4846314" y="3419552"/>
                  <a:ext cx="1797348" cy="813350"/>
                </a:xfrm>
                <a:custGeom>
                  <a:avLst/>
                  <a:gdLst>
                    <a:gd name="connsiteX0" fmla="*/ 0 w 2964180"/>
                    <a:gd name="connsiteY0" fmla="*/ 0 h 251460"/>
                    <a:gd name="connsiteX1" fmla="*/ 2468880 w 2964180"/>
                    <a:gd name="connsiteY1" fmla="*/ 0 h 251460"/>
                    <a:gd name="connsiteX2" fmla="*/ 2964180 w 2964180"/>
                    <a:gd name="connsiteY2" fmla="*/ 251460 h 251460"/>
                    <a:gd name="connsiteX3" fmla="*/ 2964180 w 2964180"/>
                    <a:gd name="connsiteY3" fmla="*/ 251460 h 25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4180" h="251460">
                      <a:moveTo>
                        <a:pt x="0" y="0"/>
                      </a:moveTo>
                      <a:lnTo>
                        <a:pt x="2468880" y="0"/>
                      </a:lnTo>
                      <a:lnTo>
                        <a:pt x="2964180" y="251460"/>
                      </a:lnTo>
                      <a:lnTo>
                        <a:pt x="2964180" y="25146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69B8A5-67CE-440C-A0B7-746A9CD666EF}"/>
                  </a:ext>
                </a:extLst>
              </p:cNvPr>
              <p:cNvGrpSpPr/>
              <p:nvPr/>
            </p:nvGrpSpPr>
            <p:grpSpPr>
              <a:xfrm>
                <a:off x="5515096" y="4582433"/>
                <a:ext cx="3090784" cy="1616309"/>
                <a:chOff x="5397447" y="3409214"/>
                <a:chExt cx="2915570" cy="1440557"/>
              </a:xfrm>
            </p:grpSpPr>
            <p:sp>
              <p:nvSpPr>
                <p:cNvPr id="30" name="TextBox 25">
                  <a:extLst>
                    <a:ext uri="{FF2B5EF4-FFF2-40B4-BE49-F238E27FC236}">
                      <a16:creationId xmlns:a16="http://schemas.microsoft.com/office/drawing/2014/main" id="{CB89A4DD-9807-4FDF-9F76-5DDEB615E2E1}"/>
                    </a:ext>
                  </a:extLst>
                </p:cNvPr>
                <p:cNvSpPr txBox="1"/>
                <p:nvPr/>
              </p:nvSpPr>
              <p:spPr>
                <a:xfrm>
                  <a:off x="6954840" y="3946660"/>
                  <a:ext cx="552497" cy="314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管理</a:t>
                  </a:r>
                </a:p>
              </p:txBody>
            </p:sp>
            <p:sp>
              <p:nvSpPr>
                <p:cNvPr id="31" name="Rectangle 35">
                  <a:extLst>
                    <a:ext uri="{FF2B5EF4-FFF2-40B4-BE49-F238E27FC236}">
                      <a16:creationId xmlns:a16="http://schemas.microsoft.com/office/drawing/2014/main" id="{E0124C1E-CFAB-4314-91BB-21DDD3551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1083" y="4250000"/>
                  <a:ext cx="1189534" cy="5997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移动设备管理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移动应用管理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安全策略</a:t>
                  </a:r>
                </a:p>
              </p:txBody>
            </p:sp>
            <p:sp>
              <p:nvSpPr>
                <p:cNvPr id="32" name="任意多边形 27">
                  <a:extLst>
                    <a:ext uri="{FF2B5EF4-FFF2-40B4-BE49-F238E27FC236}">
                      <a16:creationId xmlns:a16="http://schemas.microsoft.com/office/drawing/2014/main" id="{76154713-CF7A-438B-B2BA-4448ABBCA110}"/>
                    </a:ext>
                  </a:extLst>
                </p:cNvPr>
                <p:cNvSpPr/>
                <p:nvPr/>
              </p:nvSpPr>
              <p:spPr>
                <a:xfrm>
                  <a:off x="5397447" y="3409214"/>
                  <a:ext cx="2915570" cy="823691"/>
                </a:xfrm>
                <a:custGeom>
                  <a:avLst/>
                  <a:gdLst>
                    <a:gd name="connsiteX0" fmla="*/ 2867025 w 2867025"/>
                    <a:gd name="connsiteY0" fmla="*/ 876300 h 876300"/>
                    <a:gd name="connsiteX1" fmla="*/ 1533525 w 2867025"/>
                    <a:gd name="connsiteY1" fmla="*/ 876300 h 876300"/>
                    <a:gd name="connsiteX2" fmla="*/ 0 w 2867025"/>
                    <a:gd name="connsiteY2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67025" h="876300">
                      <a:moveTo>
                        <a:pt x="2867025" y="876300"/>
                      </a:moveTo>
                      <a:lnTo>
                        <a:pt x="1533525" y="8763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11FCDCB-DA7B-4FB2-A0B4-C02C97E0C3DA}"/>
                  </a:ext>
                </a:extLst>
              </p:cNvPr>
              <p:cNvGrpSpPr/>
              <p:nvPr/>
            </p:nvGrpSpPr>
            <p:grpSpPr>
              <a:xfrm>
                <a:off x="4955928" y="1063767"/>
                <a:ext cx="4079582" cy="1755649"/>
                <a:chOff x="4931910" y="745878"/>
                <a:chExt cx="3848314" cy="1564747"/>
              </a:xfrm>
            </p:grpSpPr>
            <p:sp>
              <p:nvSpPr>
                <p:cNvPr id="27" name="TextBox 22">
                  <a:extLst>
                    <a:ext uri="{FF2B5EF4-FFF2-40B4-BE49-F238E27FC236}">
                      <a16:creationId xmlns:a16="http://schemas.microsoft.com/office/drawing/2014/main" id="{CE51AD9A-932D-4A78-9CDA-F3AA0F4E571E}"/>
                    </a:ext>
                  </a:extLst>
                </p:cNvPr>
                <p:cNvSpPr txBox="1"/>
                <p:nvPr/>
              </p:nvSpPr>
              <p:spPr>
                <a:xfrm>
                  <a:off x="6876256" y="745878"/>
                  <a:ext cx="933528" cy="314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权限管理</a:t>
                  </a:r>
                </a:p>
              </p:txBody>
            </p:sp>
            <p:sp>
              <p:nvSpPr>
                <p:cNvPr id="28" name="Rectangle 35">
                  <a:extLst>
                    <a:ext uri="{FF2B5EF4-FFF2-40B4-BE49-F238E27FC236}">
                      <a16:creationId xmlns:a16="http://schemas.microsoft.com/office/drawing/2014/main" id="{C954A051-0DB0-4B0F-B86E-3E6DD6B24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6256" y="1049490"/>
                  <a:ext cx="1903968" cy="428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由后端业务系统授权管理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权限过滤</a:t>
                  </a:r>
                </a:p>
              </p:txBody>
            </p:sp>
            <p:sp>
              <p:nvSpPr>
                <p:cNvPr id="29" name="任意多边形 24">
                  <a:extLst>
                    <a:ext uri="{FF2B5EF4-FFF2-40B4-BE49-F238E27FC236}">
                      <a16:creationId xmlns:a16="http://schemas.microsoft.com/office/drawing/2014/main" id="{1CCA39A3-B2F7-4FAC-9B93-C08689A269F2}"/>
                    </a:ext>
                  </a:extLst>
                </p:cNvPr>
                <p:cNvSpPr/>
                <p:nvPr/>
              </p:nvSpPr>
              <p:spPr>
                <a:xfrm>
                  <a:off x="4931910" y="1025674"/>
                  <a:ext cx="3443039" cy="1284951"/>
                </a:xfrm>
                <a:custGeom>
                  <a:avLst/>
                  <a:gdLst>
                    <a:gd name="connsiteX0" fmla="*/ 3838575 w 3838575"/>
                    <a:gd name="connsiteY0" fmla="*/ 0 h 1314450"/>
                    <a:gd name="connsiteX1" fmla="*/ 1695450 w 3838575"/>
                    <a:gd name="connsiteY1" fmla="*/ 0 h 1314450"/>
                    <a:gd name="connsiteX2" fmla="*/ 0 w 3838575"/>
                    <a:gd name="connsiteY2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8575" h="1314450">
                      <a:moveTo>
                        <a:pt x="3838575" y="0"/>
                      </a:moveTo>
                      <a:lnTo>
                        <a:pt x="1695450" y="0"/>
                      </a:lnTo>
                      <a:lnTo>
                        <a:pt x="0" y="131445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502BB91-21D8-49C8-823E-281179F69996}"/>
                  </a:ext>
                </a:extLst>
              </p:cNvPr>
              <p:cNvGrpSpPr/>
              <p:nvPr/>
            </p:nvGrpSpPr>
            <p:grpSpPr>
              <a:xfrm>
                <a:off x="5183785" y="1854632"/>
                <a:ext cx="3422096" cy="1222770"/>
                <a:chOff x="5148064" y="700951"/>
                <a:chExt cx="3228100" cy="1089811"/>
              </a:xfrm>
            </p:grpSpPr>
            <p:sp>
              <p:nvSpPr>
                <p:cNvPr id="24" name="TextBox 19">
                  <a:extLst>
                    <a:ext uri="{FF2B5EF4-FFF2-40B4-BE49-F238E27FC236}">
                      <a16:creationId xmlns:a16="http://schemas.microsoft.com/office/drawing/2014/main" id="{FB53A83C-5C3B-4E37-96C4-3EC6094D958F}"/>
                    </a:ext>
                  </a:extLst>
                </p:cNvPr>
                <p:cNvSpPr txBox="1"/>
                <p:nvPr/>
              </p:nvSpPr>
              <p:spPr>
                <a:xfrm>
                  <a:off x="6876257" y="700951"/>
                  <a:ext cx="552496" cy="314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认证</a:t>
                  </a:r>
                </a:p>
              </p:txBody>
            </p:sp>
            <p:sp>
              <p:nvSpPr>
                <p:cNvPr id="25" name="Rectangle 35">
                  <a:extLst>
                    <a:ext uri="{FF2B5EF4-FFF2-40B4-BE49-F238E27FC236}">
                      <a16:creationId xmlns:a16="http://schemas.microsoft.com/office/drawing/2014/main" id="{702B2663-C292-4875-9382-DD7CA6F91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6257" y="1019627"/>
                  <a:ext cx="1332421" cy="7711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登录和单点登录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移动设备认证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移动应用认证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用户身份认证</a:t>
                  </a:r>
                </a:p>
              </p:txBody>
            </p:sp>
            <p:sp>
              <p:nvSpPr>
                <p:cNvPr id="26" name="任意多边形 21">
                  <a:extLst>
                    <a:ext uri="{FF2B5EF4-FFF2-40B4-BE49-F238E27FC236}">
                      <a16:creationId xmlns:a16="http://schemas.microsoft.com/office/drawing/2014/main" id="{CE934870-4927-4C09-AE16-4A16A84C632E}"/>
                    </a:ext>
                  </a:extLst>
                </p:cNvPr>
                <p:cNvSpPr/>
                <p:nvPr/>
              </p:nvSpPr>
              <p:spPr>
                <a:xfrm>
                  <a:off x="5148064" y="1017527"/>
                  <a:ext cx="3228100" cy="771540"/>
                </a:xfrm>
                <a:custGeom>
                  <a:avLst/>
                  <a:gdLst>
                    <a:gd name="connsiteX0" fmla="*/ 3838575 w 3838575"/>
                    <a:gd name="connsiteY0" fmla="*/ 0 h 1314450"/>
                    <a:gd name="connsiteX1" fmla="*/ 1695450 w 3838575"/>
                    <a:gd name="connsiteY1" fmla="*/ 0 h 1314450"/>
                    <a:gd name="connsiteX2" fmla="*/ 0 w 3838575"/>
                    <a:gd name="connsiteY2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8575" h="1314450">
                      <a:moveTo>
                        <a:pt x="3838575" y="0"/>
                      </a:moveTo>
                      <a:lnTo>
                        <a:pt x="1695450" y="0"/>
                      </a:lnTo>
                      <a:lnTo>
                        <a:pt x="0" y="131445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B687C08-6139-4EBE-8DB2-234829D1438D}"/>
                  </a:ext>
                </a:extLst>
              </p:cNvPr>
              <p:cNvGrpSpPr/>
              <p:nvPr/>
            </p:nvGrpSpPr>
            <p:grpSpPr>
              <a:xfrm>
                <a:off x="5261131" y="3234688"/>
                <a:ext cx="3344750" cy="1059104"/>
                <a:chOff x="5219942" y="2414463"/>
                <a:chExt cx="3155139" cy="943941"/>
              </a:xfrm>
            </p:grpSpPr>
            <p:sp>
              <p:nvSpPr>
                <p:cNvPr id="21" name="TextBox 16">
                  <a:extLst>
                    <a:ext uri="{FF2B5EF4-FFF2-40B4-BE49-F238E27FC236}">
                      <a16:creationId xmlns:a16="http://schemas.microsoft.com/office/drawing/2014/main" id="{E8B99842-492F-4E16-B7EE-8002B45ABEEC}"/>
                    </a:ext>
                  </a:extLst>
                </p:cNvPr>
                <p:cNvSpPr txBox="1"/>
                <p:nvPr/>
              </p:nvSpPr>
              <p:spPr>
                <a:xfrm>
                  <a:off x="6876256" y="2414463"/>
                  <a:ext cx="933528" cy="314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访问控制</a:t>
                  </a:r>
                </a:p>
              </p:txBody>
            </p:sp>
            <p:sp>
              <p:nvSpPr>
                <p:cNvPr id="22" name="Rectangle 35">
                  <a:extLst>
                    <a:ext uri="{FF2B5EF4-FFF2-40B4-BE49-F238E27FC236}">
                      <a16:creationId xmlns:a16="http://schemas.microsoft.com/office/drawing/2014/main" id="{08CE11F0-7EA1-4685-B9EF-48566E5FB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6256" y="2758633"/>
                  <a:ext cx="1475308" cy="5997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移动设备访问控制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用户访问控制</a:t>
                  </a:r>
                </a:p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移动应用访问控制</a:t>
                  </a:r>
                </a:p>
              </p:txBody>
            </p:sp>
            <p:sp>
              <p:nvSpPr>
                <p:cNvPr id="23" name="任意多边形 18">
                  <a:extLst>
                    <a:ext uri="{FF2B5EF4-FFF2-40B4-BE49-F238E27FC236}">
                      <a16:creationId xmlns:a16="http://schemas.microsoft.com/office/drawing/2014/main" id="{A55A390C-ABEF-4392-98E1-ACF7A276FA1D}"/>
                    </a:ext>
                  </a:extLst>
                </p:cNvPr>
                <p:cNvSpPr/>
                <p:nvPr/>
              </p:nvSpPr>
              <p:spPr>
                <a:xfrm flipV="1">
                  <a:off x="5219942" y="2520069"/>
                  <a:ext cx="3155139" cy="205218"/>
                </a:xfrm>
                <a:custGeom>
                  <a:avLst/>
                  <a:gdLst>
                    <a:gd name="connsiteX0" fmla="*/ 3838575 w 3838575"/>
                    <a:gd name="connsiteY0" fmla="*/ 0 h 1314450"/>
                    <a:gd name="connsiteX1" fmla="*/ 1695450 w 3838575"/>
                    <a:gd name="connsiteY1" fmla="*/ 0 h 1314450"/>
                    <a:gd name="connsiteX2" fmla="*/ 0 w 3838575"/>
                    <a:gd name="connsiteY2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8575" h="1314450">
                      <a:moveTo>
                        <a:pt x="3838575" y="0"/>
                      </a:moveTo>
                      <a:lnTo>
                        <a:pt x="1695450" y="0"/>
                      </a:lnTo>
                      <a:lnTo>
                        <a:pt x="0" y="131445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8EBC640-E832-407E-B93F-DCD07C2DFD8F}"/>
                  </a:ext>
                </a:extLst>
              </p:cNvPr>
              <p:cNvGrpSpPr/>
              <p:nvPr/>
            </p:nvGrpSpPr>
            <p:grpSpPr>
              <a:xfrm>
                <a:off x="5325148" y="4114784"/>
                <a:ext cx="3280732" cy="999681"/>
                <a:chOff x="5219942" y="2134224"/>
                <a:chExt cx="3094750" cy="890979"/>
              </a:xfrm>
            </p:grpSpPr>
            <p:sp>
              <p:nvSpPr>
                <p:cNvPr id="18" name="TextBox 13">
                  <a:extLst>
                    <a:ext uri="{FF2B5EF4-FFF2-40B4-BE49-F238E27FC236}">
                      <a16:creationId xmlns:a16="http://schemas.microsoft.com/office/drawing/2014/main" id="{8785DDE3-C365-47D9-A180-A82AFBD3EBF8}"/>
                    </a:ext>
                  </a:extLst>
                </p:cNvPr>
                <p:cNvSpPr txBox="1"/>
                <p:nvPr/>
              </p:nvSpPr>
              <p:spPr>
                <a:xfrm>
                  <a:off x="6856250" y="2391080"/>
                  <a:ext cx="933528" cy="314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DF0000"/>
                      </a:solidFill>
                      <a:latin typeface="微软雅黑" pitchFamily="34" charset="-122"/>
                      <a:ea typeface="微软雅黑" pitchFamily="34" charset="-122"/>
                    </a:rPr>
                    <a:t>会话管理</a:t>
                  </a:r>
                </a:p>
              </p:txBody>
            </p:sp>
            <p:sp>
              <p:nvSpPr>
                <p:cNvPr id="19" name="Rectangle 35">
                  <a:extLst>
                    <a:ext uri="{FF2B5EF4-FFF2-40B4-BE49-F238E27FC236}">
                      <a16:creationId xmlns:a16="http://schemas.microsoft.com/office/drawing/2014/main" id="{8C649E8B-8164-4DF5-A467-849E428A9E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2758" y="2768158"/>
                  <a:ext cx="903760" cy="25704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itchFamily="34" charset="0"/>
                    <a:buChar char="•"/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会话管理</a:t>
                  </a:r>
                </a:p>
              </p:txBody>
            </p:sp>
            <p:sp>
              <p:nvSpPr>
                <p:cNvPr id="20" name="任意多边形 15">
                  <a:extLst>
                    <a:ext uri="{FF2B5EF4-FFF2-40B4-BE49-F238E27FC236}">
                      <a16:creationId xmlns:a16="http://schemas.microsoft.com/office/drawing/2014/main" id="{51A6624F-2338-4CAF-87CF-D37345B040DF}"/>
                    </a:ext>
                  </a:extLst>
                </p:cNvPr>
                <p:cNvSpPr/>
                <p:nvPr/>
              </p:nvSpPr>
              <p:spPr>
                <a:xfrm flipV="1">
                  <a:off x="5219942" y="2134224"/>
                  <a:ext cx="3094750" cy="600589"/>
                </a:xfrm>
                <a:custGeom>
                  <a:avLst/>
                  <a:gdLst>
                    <a:gd name="connsiteX0" fmla="*/ 3838575 w 3838575"/>
                    <a:gd name="connsiteY0" fmla="*/ 0 h 1314450"/>
                    <a:gd name="connsiteX1" fmla="*/ 1695450 w 3838575"/>
                    <a:gd name="connsiteY1" fmla="*/ 0 h 1314450"/>
                    <a:gd name="connsiteX2" fmla="*/ 0 w 3838575"/>
                    <a:gd name="connsiteY2" fmla="*/ 1314450 h 13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8575" h="1314450">
                      <a:moveTo>
                        <a:pt x="3838575" y="0"/>
                      </a:moveTo>
                      <a:lnTo>
                        <a:pt x="1695450" y="0"/>
                      </a:lnTo>
                      <a:lnTo>
                        <a:pt x="0" y="131445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45" name="TextBox 40">
              <a:extLst>
                <a:ext uri="{FF2B5EF4-FFF2-40B4-BE49-F238E27FC236}">
                  <a16:creationId xmlns:a16="http://schemas.microsoft.com/office/drawing/2014/main" id="{25E8BDDD-AADD-44FB-8EDC-F0CA9FD95670}"/>
                </a:ext>
              </a:extLst>
            </p:cNvPr>
            <p:cNvSpPr txBox="1"/>
            <p:nvPr/>
          </p:nvSpPr>
          <p:spPr>
            <a:xfrm>
              <a:off x="303326" y="831275"/>
              <a:ext cx="8032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为了应对移动化面临的安全风险，用友移动平台提供了覆盖端到端的安全机制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268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387" y="216532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遵循的安全标准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A38575-6E22-4120-8C2F-B08EF389961D}"/>
              </a:ext>
            </a:extLst>
          </p:cNvPr>
          <p:cNvGrpSpPr/>
          <p:nvPr/>
        </p:nvGrpSpPr>
        <p:grpSpPr>
          <a:xfrm>
            <a:off x="440032" y="1471905"/>
            <a:ext cx="10972800" cy="5031926"/>
            <a:chOff x="238908" y="1484784"/>
            <a:chExt cx="8437548" cy="4515984"/>
          </a:xfrm>
        </p:grpSpPr>
        <p:grpSp>
          <p:nvGrpSpPr>
            <p:cNvPr id="46" name="组合 46">
              <a:extLst>
                <a:ext uri="{FF2B5EF4-FFF2-40B4-BE49-F238E27FC236}">
                  <a16:creationId xmlns:a16="http://schemas.microsoft.com/office/drawing/2014/main" id="{465BEDC4-D8CC-42FA-AC1E-3370FDCD405B}"/>
                </a:ext>
              </a:extLst>
            </p:cNvPr>
            <p:cNvGrpSpPr/>
            <p:nvPr/>
          </p:nvGrpSpPr>
          <p:grpSpPr>
            <a:xfrm>
              <a:off x="258665" y="1484784"/>
              <a:ext cx="8417791" cy="893713"/>
              <a:chOff x="258665" y="1484784"/>
              <a:chExt cx="8417791" cy="893713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9A50D70D-D020-4E3E-9870-92276CB67763}"/>
                  </a:ext>
                </a:extLst>
              </p:cNvPr>
              <p:cNvGrpSpPr/>
              <p:nvPr/>
            </p:nvGrpSpPr>
            <p:grpSpPr>
              <a:xfrm>
                <a:off x="2035748" y="1484784"/>
                <a:ext cx="6640708" cy="893713"/>
                <a:chOff x="1649692" y="1988840"/>
                <a:chExt cx="6640708" cy="893713"/>
              </a:xfrm>
            </p:grpSpPr>
            <p:sp>
              <p:nvSpPr>
                <p:cNvPr id="51" name="圆角矩形 4">
                  <a:extLst>
                    <a:ext uri="{FF2B5EF4-FFF2-40B4-BE49-F238E27FC236}">
                      <a16:creationId xmlns:a16="http://schemas.microsoft.com/office/drawing/2014/main" id="{45CB5FE3-13DA-4DEC-AC39-17BFC32C3326}"/>
                    </a:ext>
                  </a:extLst>
                </p:cNvPr>
                <p:cNvSpPr/>
                <p:nvPr/>
              </p:nvSpPr>
              <p:spPr>
                <a:xfrm>
                  <a:off x="1649692" y="1988840"/>
                  <a:ext cx="6640708" cy="86409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" name="TextBox 5">
                  <a:extLst>
                    <a:ext uri="{FF2B5EF4-FFF2-40B4-BE49-F238E27FC236}">
                      <a16:creationId xmlns:a16="http://schemas.microsoft.com/office/drawing/2014/main" id="{CAE14D8A-90EF-4BF6-9145-014AB29DCE1E}"/>
                    </a:ext>
                  </a:extLst>
                </p:cNvPr>
                <p:cNvSpPr txBox="1"/>
                <p:nvPr/>
              </p:nvSpPr>
              <p:spPr>
                <a:xfrm>
                  <a:off x="1649692" y="2420888"/>
                  <a:ext cx="664070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8" name="圆角矩形 10">
                <a:extLst>
                  <a:ext uri="{FF2B5EF4-FFF2-40B4-BE49-F238E27FC236}">
                    <a16:creationId xmlns:a16="http://schemas.microsoft.com/office/drawing/2014/main" id="{97209048-F9B3-434C-9FFE-9307023D503A}"/>
                  </a:ext>
                </a:extLst>
              </p:cNvPr>
              <p:cNvSpPr/>
              <p:nvPr/>
            </p:nvSpPr>
            <p:spPr>
              <a:xfrm>
                <a:off x="2339752" y="1613992"/>
                <a:ext cx="2926312" cy="59087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zh-CN" altLang="en-US" sz="1600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信息系统安全等级保护系列标准（</a:t>
                </a:r>
                <a:r>
                  <a:rPr lang="en-US" altLang="zh-CN" sz="16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GB 17859</a:t>
                </a:r>
                <a:r>
                  <a:rPr lang="zh-CN" altLang="en-US" sz="16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600" b="1" kern="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Rectangle 25">
                <a:extLst>
                  <a:ext uri="{FF2B5EF4-FFF2-40B4-BE49-F238E27FC236}">
                    <a16:creationId xmlns:a16="http://schemas.microsoft.com/office/drawing/2014/main" id="{296D8B8C-8783-41DA-84DF-3BE96E56DB5B}"/>
                  </a:ext>
                </a:extLst>
              </p:cNvPr>
              <p:cNvSpPr/>
              <p:nvPr/>
            </p:nvSpPr>
            <p:spPr>
              <a:xfrm>
                <a:off x="258665" y="1698693"/>
                <a:ext cx="1747716" cy="380879"/>
              </a:xfrm>
              <a:prstGeom prst="rect">
                <a:avLst/>
              </a:prstGeom>
            </p:spPr>
            <p:txBody>
              <a:bodyPr wrap="square" lIns="137166" tIns="68583" rIns="68583" bIns="34292" anchor="t" anchorCtr="0">
                <a:spAutoFit/>
              </a:bodyPr>
              <a:lstStyle/>
              <a:p>
                <a:pPr algn="r" defTabSz="685805">
                  <a:lnSpc>
                    <a:spcPct val="90000"/>
                  </a:lnSpc>
                  <a:defRPr/>
                </a:pPr>
                <a:r>
                  <a:rPr lang="zh-CN" altLang="en-US" sz="2000" kern="0" dirty="0">
                    <a:solidFill>
                      <a:srgbClr val="292929">
                        <a:lumMod val="75000"/>
                        <a:lumOff val="25000"/>
                        <a:alpha val="99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安全标准合规</a:t>
                </a:r>
                <a:endParaRPr lang="en-US" kern="0" dirty="0">
                  <a:solidFill>
                    <a:srgbClr val="FF8A00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圆角矩形 28">
                <a:extLst>
                  <a:ext uri="{FF2B5EF4-FFF2-40B4-BE49-F238E27FC236}">
                    <a16:creationId xmlns:a16="http://schemas.microsoft.com/office/drawing/2014/main" id="{100381C3-AA31-46D9-9984-EDDA3460B4A7}"/>
                  </a:ext>
                </a:extLst>
              </p:cNvPr>
              <p:cNvSpPr/>
              <p:nvPr/>
            </p:nvSpPr>
            <p:spPr>
              <a:xfrm>
                <a:off x="5508104" y="1613991"/>
                <a:ext cx="2926312" cy="59087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altLang="zh-CN" sz="1600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GB/T 18336</a:t>
                </a:r>
                <a:r>
                  <a:rPr lang="zh-CN" altLang="en-US" sz="1600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600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ISO 15408</a:t>
                </a:r>
                <a:r>
                  <a:rPr lang="zh-CN" altLang="en-US" sz="1600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）安全标准</a:t>
                </a:r>
              </a:p>
            </p:txBody>
          </p:sp>
        </p:grpSp>
        <p:grpSp>
          <p:nvGrpSpPr>
            <p:cNvPr id="53" name="组合 45">
              <a:extLst>
                <a:ext uri="{FF2B5EF4-FFF2-40B4-BE49-F238E27FC236}">
                  <a16:creationId xmlns:a16="http://schemas.microsoft.com/office/drawing/2014/main" id="{6255C3D5-C292-413B-AD7A-FC53FB0C4596}"/>
                </a:ext>
              </a:extLst>
            </p:cNvPr>
            <p:cNvGrpSpPr/>
            <p:nvPr/>
          </p:nvGrpSpPr>
          <p:grpSpPr>
            <a:xfrm>
              <a:off x="238908" y="2608651"/>
              <a:ext cx="8437548" cy="864096"/>
              <a:chOff x="238908" y="2488638"/>
              <a:chExt cx="8437548" cy="864096"/>
            </a:xfrm>
          </p:grpSpPr>
          <p:grpSp>
            <p:nvGrpSpPr>
              <p:cNvPr id="54" name="组合 16">
                <a:extLst>
                  <a:ext uri="{FF2B5EF4-FFF2-40B4-BE49-F238E27FC236}">
                    <a16:creationId xmlns:a16="http://schemas.microsoft.com/office/drawing/2014/main" id="{C95C7E68-DE34-44DA-8F4A-BC1CC5D55C13}"/>
                  </a:ext>
                </a:extLst>
              </p:cNvPr>
              <p:cNvGrpSpPr/>
              <p:nvPr/>
            </p:nvGrpSpPr>
            <p:grpSpPr>
              <a:xfrm>
                <a:off x="2035748" y="2488638"/>
                <a:ext cx="6640708" cy="864096"/>
                <a:chOff x="1649692" y="1988840"/>
                <a:chExt cx="6640708" cy="864096"/>
              </a:xfrm>
            </p:grpSpPr>
            <p:sp>
              <p:nvSpPr>
                <p:cNvPr id="56" name="圆角矩形 17">
                  <a:extLst>
                    <a:ext uri="{FF2B5EF4-FFF2-40B4-BE49-F238E27FC236}">
                      <a16:creationId xmlns:a16="http://schemas.microsoft.com/office/drawing/2014/main" id="{2E3575E4-9A54-417A-85D2-8715C9D4CD0C}"/>
                    </a:ext>
                  </a:extLst>
                </p:cNvPr>
                <p:cNvSpPr/>
                <p:nvPr/>
              </p:nvSpPr>
              <p:spPr>
                <a:xfrm>
                  <a:off x="1649692" y="1988840"/>
                  <a:ext cx="6640708" cy="864096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" name="TextBox 18">
                  <a:extLst>
                    <a:ext uri="{FF2B5EF4-FFF2-40B4-BE49-F238E27FC236}">
                      <a16:creationId xmlns:a16="http://schemas.microsoft.com/office/drawing/2014/main" id="{8FC68B20-BD1C-4661-93D9-8775374C48FB}"/>
                    </a:ext>
                  </a:extLst>
                </p:cNvPr>
                <p:cNvSpPr txBox="1"/>
                <p:nvPr/>
              </p:nvSpPr>
              <p:spPr>
                <a:xfrm>
                  <a:off x="1649692" y="2190055"/>
                  <a:ext cx="664070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安全开发生命周期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SDL</a:t>
                  </a:r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Rectangle 25">
                <a:extLst>
                  <a:ext uri="{FF2B5EF4-FFF2-40B4-BE49-F238E27FC236}">
                    <a16:creationId xmlns:a16="http://schemas.microsoft.com/office/drawing/2014/main" id="{C8A38497-F2D2-4B9B-AA0E-17AED5426057}"/>
                  </a:ext>
                </a:extLst>
              </p:cNvPr>
              <p:cNvSpPr/>
              <p:nvPr/>
            </p:nvSpPr>
            <p:spPr>
              <a:xfrm>
                <a:off x="238908" y="2591747"/>
                <a:ext cx="1747716" cy="657877"/>
              </a:xfrm>
              <a:prstGeom prst="rect">
                <a:avLst/>
              </a:prstGeom>
            </p:spPr>
            <p:txBody>
              <a:bodyPr wrap="square" lIns="137166" tIns="68583" rIns="68583" bIns="34292" anchor="t" anchorCtr="0">
                <a:spAutoFit/>
              </a:bodyPr>
              <a:lstStyle/>
              <a:p>
                <a:pPr algn="ctr" defTabSz="685805">
                  <a:lnSpc>
                    <a:spcPct val="90000"/>
                  </a:lnSpc>
                  <a:defRPr/>
                </a:pPr>
                <a:r>
                  <a:rPr lang="zh-CN" altLang="en-US" sz="2000" kern="0" dirty="0">
                    <a:solidFill>
                      <a:srgbClr val="292929">
                        <a:lumMod val="75000"/>
                        <a:lumOff val="25000"/>
                        <a:alpha val="99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软件安全保障过程</a:t>
                </a:r>
                <a:endParaRPr lang="en-US" kern="0" dirty="0">
                  <a:solidFill>
                    <a:srgbClr val="FF8A00"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组合 44">
              <a:extLst>
                <a:ext uri="{FF2B5EF4-FFF2-40B4-BE49-F238E27FC236}">
                  <a16:creationId xmlns:a16="http://schemas.microsoft.com/office/drawing/2014/main" id="{A15DAC87-4C7B-4F33-AECD-4079EBD418A7}"/>
                </a:ext>
              </a:extLst>
            </p:cNvPr>
            <p:cNvGrpSpPr/>
            <p:nvPr/>
          </p:nvGrpSpPr>
          <p:grpSpPr>
            <a:xfrm>
              <a:off x="252824" y="3702901"/>
              <a:ext cx="8423632" cy="864096"/>
              <a:chOff x="252824" y="3462875"/>
              <a:chExt cx="8423632" cy="864096"/>
            </a:xfrm>
          </p:grpSpPr>
          <p:grpSp>
            <p:nvGrpSpPr>
              <p:cNvPr id="59" name="组合 20">
                <a:extLst>
                  <a:ext uri="{FF2B5EF4-FFF2-40B4-BE49-F238E27FC236}">
                    <a16:creationId xmlns:a16="http://schemas.microsoft.com/office/drawing/2014/main" id="{4ACB8492-6B88-44D1-B651-BAAA6AC9B519}"/>
                  </a:ext>
                </a:extLst>
              </p:cNvPr>
              <p:cNvGrpSpPr/>
              <p:nvPr/>
            </p:nvGrpSpPr>
            <p:grpSpPr>
              <a:xfrm>
                <a:off x="2035748" y="3462875"/>
                <a:ext cx="6640708" cy="864096"/>
                <a:chOff x="1649692" y="1988840"/>
                <a:chExt cx="6640708" cy="864096"/>
              </a:xfrm>
            </p:grpSpPr>
            <p:sp>
              <p:nvSpPr>
                <p:cNvPr id="61" name="圆角矩形 21">
                  <a:extLst>
                    <a:ext uri="{FF2B5EF4-FFF2-40B4-BE49-F238E27FC236}">
                      <a16:creationId xmlns:a16="http://schemas.microsoft.com/office/drawing/2014/main" id="{6B694707-7DD0-455D-9BB4-921CD6D5D37A}"/>
                    </a:ext>
                  </a:extLst>
                </p:cNvPr>
                <p:cNvSpPr/>
                <p:nvPr/>
              </p:nvSpPr>
              <p:spPr>
                <a:xfrm>
                  <a:off x="1649692" y="1988840"/>
                  <a:ext cx="6640708" cy="8640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TextBox 22">
                  <a:extLst>
                    <a:ext uri="{FF2B5EF4-FFF2-40B4-BE49-F238E27FC236}">
                      <a16:creationId xmlns:a16="http://schemas.microsoft.com/office/drawing/2014/main" id="{85185ACB-2710-4530-A9A5-92DAB764A009}"/>
                    </a:ext>
                  </a:extLst>
                </p:cNvPr>
                <p:cNvSpPr txBox="1"/>
                <p:nvPr/>
              </p:nvSpPr>
              <p:spPr>
                <a:xfrm>
                  <a:off x="1649692" y="2098981"/>
                  <a:ext cx="66407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OWASP ASVS</a:t>
                  </a:r>
                  <a:r>
                    <a:rPr lang="zh-CN" altLang="en-US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Application Security Verification Standard</a:t>
                  </a:r>
                  <a:endPara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0" name="Rectangle 25">
                <a:extLst>
                  <a:ext uri="{FF2B5EF4-FFF2-40B4-BE49-F238E27FC236}">
                    <a16:creationId xmlns:a16="http://schemas.microsoft.com/office/drawing/2014/main" id="{C745CF0E-E9BE-4E51-B23A-8CBFDA811062}"/>
                  </a:ext>
                </a:extLst>
              </p:cNvPr>
              <p:cNvSpPr/>
              <p:nvPr/>
            </p:nvSpPr>
            <p:spPr>
              <a:xfrm>
                <a:off x="252824" y="3701931"/>
                <a:ext cx="1747716" cy="380879"/>
              </a:xfrm>
              <a:prstGeom prst="rect">
                <a:avLst/>
              </a:prstGeom>
            </p:spPr>
            <p:txBody>
              <a:bodyPr wrap="square" lIns="137166" tIns="68583" rIns="68583" bIns="34292" anchor="t" anchorCtr="0">
                <a:spAutoFit/>
              </a:bodyPr>
              <a:lstStyle/>
              <a:p>
                <a:pPr algn="r" defTabSz="685805">
                  <a:lnSpc>
                    <a:spcPct val="90000"/>
                  </a:lnSpc>
                  <a:defRPr/>
                </a:pPr>
                <a:r>
                  <a:rPr lang="zh-CN" altLang="en-US" sz="2000" kern="0" dirty="0"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安全验证标准</a:t>
                </a:r>
                <a:endParaRPr lang="en-US" sz="2000" kern="0" dirty="0"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组合 43">
              <a:extLst>
                <a:ext uri="{FF2B5EF4-FFF2-40B4-BE49-F238E27FC236}">
                  <a16:creationId xmlns:a16="http://schemas.microsoft.com/office/drawing/2014/main" id="{14F032B2-31C5-4CF5-993F-1B1C05A1FAAF}"/>
                </a:ext>
              </a:extLst>
            </p:cNvPr>
            <p:cNvGrpSpPr/>
            <p:nvPr/>
          </p:nvGrpSpPr>
          <p:grpSpPr>
            <a:xfrm>
              <a:off x="264132" y="4797152"/>
              <a:ext cx="8412324" cy="1203616"/>
              <a:chOff x="264132" y="4437112"/>
              <a:chExt cx="8412324" cy="864096"/>
            </a:xfrm>
          </p:grpSpPr>
          <p:sp>
            <p:nvSpPr>
              <p:cNvPr id="64" name="圆角矩形 25">
                <a:extLst>
                  <a:ext uri="{FF2B5EF4-FFF2-40B4-BE49-F238E27FC236}">
                    <a16:creationId xmlns:a16="http://schemas.microsoft.com/office/drawing/2014/main" id="{3F654282-B815-4E20-A065-468976CBD7F2}"/>
                  </a:ext>
                </a:extLst>
              </p:cNvPr>
              <p:cNvSpPr/>
              <p:nvPr/>
            </p:nvSpPr>
            <p:spPr>
              <a:xfrm>
                <a:off x="2035748" y="4437112"/>
                <a:ext cx="6640708" cy="864096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" name="Rectangle 25">
                <a:extLst>
                  <a:ext uri="{FF2B5EF4-FFF2-40B4-BE49-F238E27FC236}">
                    <a16:creationId xmlns:a16="http://schemas.microsoft.com/office/drawing/2014/main" id="{78FAD73B-3F6E-4357-BD51-1F7ADB5CDDE0}"/>
                  </a:ext>
                </a:extLst>
              </p:cNvPr>
              <p:cNvSpPr/>
              <p:nvPr/>
            </p:nvSpPr>
            <p:spPr>
              <a:xfrm>
                <a:off x="264132" y="4540220"/>
                <a:ext cx="1747716" cy="472301"/>
              </a:xfrm>
              <a:prstGeom prst="rect">
                <a:avLst/>
              </a:prstGeom>
            </p:spPr>
            <p:txBody>
              <a:bodyPr wrap="square" lIns="137166" tIns="68583" rIns="68583" bIns="34292" anchor="t" anchorCtr="0">
                <a:spAutoFit/>
              </a:bodyPr>
              <a:lstStyle/>
              <a:p>
                <a:pPr algn="ctr" defTabSz="685805">
                  <a:lnSpc>
                    <a:spcPct val="90000"/>
                  </a:lnSpc>
                  <a:defRPr/>
                </a:pPr>
                <a:r>
                  <a:rPr lang="zh-CN" altLang="en-US" sz="2000" kern="0" dirty="0"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标准的安全</a:t>
                </a:r>
                <a:endParaRPr lang="en-US" altLang="zh-CN" sz="2000" kern="0" dirty="0"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5">
                  <a:lnSpc>
                    <a:spcPct val="90000"/>
                  </a:lnSpc>
                  <a:defRPr/>
                </a:pPr>
                <a:r>
                  <a:rPr lang="zh-CN" altLang="en-US" sz="2000" kern="0" dirty="0">
                    <a:solidFill>
                      <a:schemeClr val="tx1">
                        <a:lumMod val="65000"/>
                        <a:lumOff val="35000"/>
                        <a:alpha val="99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endParaRPr lang="en-US" sz="2000" kern="0" dirty="0">
                  <a:solidFill>
                    <a:schemeClr val="tx1">
                      <a:lumMod val="65000"/>
                      <a:lumOff val="35000"/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圆角矩形 32">
                <a:extLst>
                  <a:ext uri="{FF2B5EF4-FFF2-40B4-BE49-F238E27FC236}">
                    <a16:creationId xmlns:a16="http://schemas.microsoft.com/office/drawing/2014/main" id="{0F7DA064-7C05-4585-98F1-3891127A02E5}"/>
                  </a:ext>
                </a:extLst>
              </p:cNvPr>
              <p:cNvSpPr/>
              <p:nvPr/>
            </p:nvSpPr>
            <p:spPr>
              <a:xfrm>
                <a:off x="2195736" y="4530174"/>
                <a:ext cx="1080120" cy="3260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SSL/TLS </a:t>
                </a:r>
                <a:endParaRPr lang="zh-CN" altLang="en-US" dirty="0"/>
              </a:p>
            </p:txBody>
          </p:sp>
          <p:sp>
            <p:nvSpPr>
              <p:cNvPr id="67" name="圆角矩形 33">
                <a:extLst>
                  <a:ext uri="{FF2B5EF4-FFF2-40B4-BE49-F238E27FC236}">
                    <a16:creationId xmlns:a16="http://schemas.microsoft.com/office/drawing/2014/main" id="{673A0D7E-E30E-47EF-B6F3-D61E11D7BDB0}"/>
                  </a:ext>
                </a:extLst>
              </p:cNvPr>
              <p:cNvSpPr/>
              <p:nvPr/>
            </p:nvSpPr>
            <p:spPr>
              <a:xfrm>
                <a:off x="3510926" y="4530174"/>
                <a:ext cx="1080120" cy="3260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PKCS#7  </a:t>
                </a:r>
                <a:endParaRPr lang="zh-CN" altLang="en-US" dirty="0"/>
              </a:p>
            </p:txBody>
          </p:sp>
          <p:sp>
            <p:nvSpPr>
              <p:cNvPr id="68" name="圆角矩形 34">
                <a:extLst>
                  <a:ext uri="{FF2B5EF4-FFF2-40B4-BE49-F238E27FC236}">
                    <a16:creationId xmlns:a16="http://schemas.microsoft.com/office/drawing/2014/main" id="{F4223D12-86A8-4626-BEF7-8B709764E2FC}"/>
                  </a:ext>
                </a:extLst>
              </p:cNvPr>
              <p:cNvSpPr/>
              <p:nvPr/>
            </p:nvSpPr>
            <p:spPr>
              <a:xfrm>
                <a:off x="4826116" y="4514316"/>
                <a:ext cx="1469140" cy="3260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WS-Security</a:t>
                </a:r>
              </a:p>
            </p:txBody>
          </p:sp>
          <p:sp>
            <p:nvSpPr>
              <p:cNvPr id="69" name="圆角矩形 35">
                <a:extLst>
                  <a:ext uri="{FF2B5EF4-FFF2-40B4-BE49-F238E27FC236}">
                    <a16:creationId xmlns:a16="http://schemas.microsoft.com/office/drawing/2014/main" id="{3DD749F2-7739-48F1-8FDE-C459926AF147}"/>
                  </a:ext>
                </a:extLst>
              </p:cNvPr>
              <p:cNvSpPr/>
              <p:nvPr/>
            </p:nvSpPr>
            <p:spPr>
              <a:xfrm>
                <a:off x="2195736" y="4900260"/>
                <a:ext cx="1348396" cy="3289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X.509 Certs   </a:t>
                </a:r>
                <a:endParaRPr lang="zh-CN" altLang="en-US" dirty="0"/>
              </a:p>
            </p:txBody>
          </p:sp>
          <p:sp>
            <p:nvSpPr>
              <p:cNvPr id="70" name="圆角矩形 36">
                <a:extLst>
                  <a:ext uri="{FF2B5EF4-FFF2-40B4-BE49-F238E27FC236}">
                    <a16:creationId xmlns:a16="http://schemas.microsoft.com/office/drawing/2014/main" id="{1E439BE0-870B-4712-9446-46A47578B2CA}"/>
                  </a:ext>
                </a:extLst>
              </p:cNvPr>
              <p:cNvSpPr/>
              <p:nvPr/>
            </p:nvSpPr>
            <p:spPr>
              <a:xfrm>
                <a:off x="3654901" y="4900260"/>
                <a:ext cx="1216750" cy="3289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Oauth</a:t>
                </a:r>
                <a:r>
                  <a:rPr lang="en-US" altLang="zh-CN" dirty="0"/>
                  <a:t> 2.0  </a:t>
                </a:r>
                <a:endParaRPr lang="zh-CN" altLang="en-US" dirty="0"/>
              </a:p>
            </p:txBody>
          </p:sp>
          <p:sp>
            <p:nvSpPr>
              <p:cNvPr id="71" name="圆角矩形 37">
                <a:extLst>
                  <a:ext uri="{FF2B5EF4-FFF2-40B4-BE49-F238E27FC236}">
                    <a16:creationId xmlns:a16="http://schemas.microsoft.com/office/drawing/2014/main" id="{65DCA3A9-73AB-49DA-9C16-957AFAB25214}"/>
                  </a:ext>
                </a:extLst>
              </p:cNvPr>
              <p:cNvSpPr/>
              <p:nvPr/>
            </p:nvSpPr>
            <p:spPr>
              <a:xfrm>
                <a:off x="6530326" y="4514316"/>
                <a:ext cx="847518" cy="3260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RBAC  </a:t>
                </a:r>
                <a:endParaRPr lang="zh-CN" altLang="en-US" dirty="0"/>
              </a:p>
            </p:txBody>
          </p:sp>
          <p:sp>
            <p:nvSpPr>
              <p:cNvPr id="72" name="圆角矩形 38">
                <a:extLst>
                  <a:ext uri="{FF2B5EF4-FFF2-40B4-BE49-F238E27FC236}">
                    <a16:creationId xmlns:a16="http://schemas.microsoft.com/office/drawing/2014/main" id="{4522177B-956B-4CC9-9D5A-FC4E13470BE5}"/>
                  </a:ext>
                </a:extLst>
              </p:cNvPr>
              <p:cNvSpPr/>
              <p:nvPr/>
            </p:nvSpPr>
            <p:spPr>
              <a:xfrm>
                <a:off x="7612914" y="4530174"/>
                <a:ext cx="847518" cy="3260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LDAP </a:t>
                </a:r>
                <a:endParaRPr lang="zh-CN" altLang="en-US" dirty="0"/>
              </a:p>
            </p:txBody>
          </p:sp>
          <p:sp>
            <p:nvSpPr>
              <p:cNvPr id="73" name="圆角矩形 39">
                <a:extLst>
                  <a:ext uri="{FF2B5EF4-FFF2-40B4-BE49-F238E27FC236}">
                    <a16:creationId xmlns:a16="http://schemas.microsoft.com/office/drawing/2014/main" id="{020EB712-5A61-437F-8545-F63AE5A56809}"/>
                  </a:ext>
                </a:extLst>
              </p:cNvPr>
              <p:cNvSpPr/>
              <p:nvPr/>
            </p:nvSpPr>
            <p:spPr>
              <a:xfrm>
                <a:off x="4982420" y="4900260"/>
                <a:ext cx="1080120" cy="3289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OpenID</a:t>
                </a:r>
                <a:r>
                  <a:rPr lang="en-US" altLang="zh-CN" dirty="0"/>
                  <a:t>  </a:t>
                </a:r>
                <a:endParaRPr lang="zh-CN" altLang="en-US" dirty="0"/>
              </a:p>
            </p:txBody>
          </p:sp>
          <p:sp>
            <p:nvSpPr>
              <p:cNvPr id="74" name="圆角矩形 40">
                <a:extLst>
                  <a:ext uri="{FF2B5EF4-FFF2-40B4-BE49-F238E27FC236}">
                    <a16:creationId xmlns:a16="http://schemas.microsoft.com/office/drawing/2014/main" id="{B4B88712-5A28-4457-AB41-AEF21DE10D6F}"/>
                  </a:ext>
                </a:extLst>
              </p:cNvPr>
              <p:cNvSpPr/>
              <p:nvPr/>
            </p:nvSpPr>
            <p:spPr>
              <a:xfrm>
                <a:off x="6173309" y="4900260"/>
                <a:ext cx="692062" cy="3289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AES</a:t>
                </a:r>
                <a:endParaRPr lang="zh-CN" altLang="en-US" dirty="0"/>
              </a:p>
            </p:txBody>
          </p:sp>
          <p:sp>
            <p:nvSpPr>
              <p:cNvPr id="75" name="圆角矩形 41">
                <a:extLst>
                  <a:ext uri="{FF2B5EF4-FFF2-40B4-BE49-F238E27FC236}">
                    <a16:creationId xmlns:a16="http://schemas.microsoft.com/office/drawing/2014/main" id="{444BE75F-EFC6-4491-B8CA-5905E9A38D3C}"/>
                  </a:ext>
                </a:extLst>
              </p:cNvPr>
              <p:cNvSpPr/>
              <p:nvPr/>
            </p:nvSpPr>
            <p:spPr>
              <a:xfrm>
                <a:off x="7778972" y="4900260"/>
                <a:ext cx="692062" cy="3289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RSA </a:t>
                </a:r>
                <a:endParaRPr lang="zh-CN" altLang="en-US" dirty="0"/>
              </a:p>
            </p:txBody>
          </p:sp>
          <p:sp>
            <p:nvSpPr>
              <p:cNvPr id="76" name="圆角矩形 42">
                <a:extLst>
                  <a:ext uri="{FF2B5EF4-FFF2-40B4-BE49-F238E27FC236}">
                    <a16:creationId xmlns:a16="http://schemas.microsoft.com/office/drawing/2014/main" id="{AC3CAC6A-C8C4-4413-87FC-AD55788E70DF}"/>
                  </a:ext>
                </a:extLst>
              </p:cNvPr>
              <p:cNvSpPr/>
              <p:nvPr/>
            </p:nvSpPr>
            <p:spPr>
              <a:xfrm>
                <a:off x="6976140" y="4900260"/>
                <a:ext cx="692062" cy="32894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SHA 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35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企业移动管理平台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690AEC9-4081-4866-9885-5A4DD194B26A}"/>
              </a:ext>
            </a:extLst>
          </p:cNvPr>
          <p:cNvSpPr/>
          <p:nvPr/>
        </p:nvSpPr>
        <p:spPr>
          <a:xfrm>
            <a:off x="495156" y="1091200"/>
            <a:ext cx="10876393" cy="29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更懂企业的移动管理平台，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易用、安全、专业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移动管理采用综合的一站式解决方案，实现移动设备管理、移动应用管理和移动用户管理。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BYOD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bring your own device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corporate-owned, personally liable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）的用户体验。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凭借全新的简化的工作流程、更强的安全性，改变了用户完成工作的方式，解决了企业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部门与员工之间需求矛盾。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灵活的部署方式：提供私有部署方式和公有云租用两种方式。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77780BB7-7DC1-4219-9231-2D7F59B2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68" y="4650873"/>
            <a:ext cx="11525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>
            <a:extLst>
              <a:ext uri="{FF2B5EF4-FFF2-40B4-BE49-F238E27FC236}">
                <a16:creationId xmlns:a16="http://schemas.microsoft.com/office/drawing/2014/main" id="{196A4EF1-176F-48CF-8D4D-C21F54BE6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98" y="4651621"/>
            <a:ext cx="10477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F86D41-2C23-4861-8853-EF52DF5B2352}"/>
              </a:ext>
            </a:extLst>
          </p:cNvPr>
          <p:cNvGrpSpPr>
            <a:grpSpLocks noChangeAspect="1"/>
          </p:cNvGrpSpPr>
          <p:nvPr/>
        </p:nvGrpSpPr>
        <p:grpSpPr>
          <a:xfrm>
            <a:off x="83526" y="4651594"/>
            <a:ext cx="857220" cy="857220"/>
            <a:chOff x="3600460" y="3474656"/>
            <a:chExt cx="1872208" cy="187220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84AF9B3-2A02-4E41-BE52-5B2903FC0D1C}"/>
                </a:ext>
              </a:extLst>
            </p:cNvPr>
            <p:cNvSpPr/>
            <p:nvPr/>
          </p:nvSpPr>
          <p:spPr>
            <a:xfrm>
              <a:off x="3600460" y="3474656"/>
              <a:ext cx="1872208" cy="18722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49">
              <a:extLst>
                <a:ext uri="{FF2B5EF4-FFF2-40B4-BE49-F238E27FC236}">
                  <a16:creationId xmlns:a16="http://schemas.microsoft.com/office/drawing/2014/main" id="{3B37677E-3414-4EBE-B5A0-5EC86E3E11F4}"/>
                </a:ext>
              </a:extLst>
            </p:cNvPr>
            <p:cNvSpPr/>
            <p:nvPr/>
          </p:nvSpPr>
          <p:spPr>
            <a:xfrm>
              <a:off x="4088755" y="3938493"/>
              <a:ext cx="895618" cy="944535"/>
            </a:xfrm>
            <a:custGeom>
              <a:avLst/>
              <a:gdLst/>
              <a:ahLst/>
              <a:cxnLst/>
              <a:rect l="l" t="t" r="r" b="b"/>
              <a:pathLst>
                <a:path w="354070" h="372899">
                  <a:moveTo>
                    <a:pt x="177035" y="0"/>
                  </a:moveTo>
                  <a:cubicBezTo>
                    <a:pt x="236688" y="0"/>
                    <a:pt x="285047" y="48359"/>
                    <a:pt x="285047" y="108012"/>
                  </a:cubicBezTo>
                  <a:cubicBezTo>
                    <a:pt x="285047" y="151214"/>
                    <a:pt x="259683" y="188492"/>
                    <a:pt x="222712" y="205086"/>
                  </a:cubicBezTo>
                  <a:cubicBezTo>
                    <a:pt x="298755" y="222458"/>
                    <a:pt x="354070" y="291219"/>
                    <a:pt x="354070" y="372899"/>
                  </a:cubicBezTo>
                  <a:lnTo>
                    <a:pt x="0" y="372899"/>
                  </a:lnTo>
                  <a:cubicBezTo>
                    <a:pt x="0" y="291219"/>
                    <a:pt x="55316" y="222458"/>
                    <a:pt x="131358" y="205086"/>
                  </a:cubicBezTo>
                  <a:cubicBezTo>
                    <a:pt x="94387" y="188492"/>
                    <a:pt x="69023" y="151214"/>
                    <a:pt x="69023" y="108012"/>
                  </a:cubicBezTo>
                  <a:cubicBezTo>
                    <a:pt x="69023" y="48359"/>
                    <a:pt x="117382" y="0"/>
                    <a:pt x="17703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359906-4DC3-437B-9CD5-07A8D9B299FA}"/>
              </a:ext>
            </a:extLst>
          </p:cNvPr>
          <p:cNvGrpSpPr/>
          <p:nvPr/>
        </p:nvGrpSpPr>
        <p:grpSpPr>
          <a:xfrm>
            <a:off x="953624" y="4507599"/>
            <a:ext cx="11154851" cy="2298389"/>
            <a:chOff x="953624" y="5295534"/>
            <a:chExt cx="11154851" cy="1425247"/>
          </a:xfrm>
        </p:grpSpPr>
        <p:grpSp>
          <p:nvGrpSpPr>
            <p:cNvPr id="37" name="组合 28">
              <a:extLst>
                <a:ext uri="{FF2B5EF4-FFF2-40B4-BE49-F238E27FC236}">
                  <a16:creationId xmlns:a16="http://schemas.microsoft.com/office/drawing/2014/main" id="{43238696-A7A4-4394-BE71-F91C86F1F8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1936" y="5329134"/>
              <a:ext cx="2912262" cy="1234192"/>
              <a:chOff x="1736035" y="3981012"/>
              <a:chExt cx="2916235" cy="1236080"/>
            </a:xfrm>
          </p:grpSpPr>
          <p:sp>
            <p:nvSpPr>
              <p:cNvPr id="38" name="TextBox 11">
                <a:extLst>
                  <a:ext uri="{FF2B5EF4-FFF2-40B4-BE49-F238E27FC236}">
                    <a16:creationId xmlns:a16="http://schemas.microsoft.com/office/drawing/2014/main" id="{34A5275E-7D0A-4BF7-9644-05F82C12B5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6035" y="3981012"/>
                <a:ext cx="1263606" cy="30824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移动设备管理</a:t>
                </a:r>
              </a:p>
            </p:txBody>
          </p:sp>
          <p:sp>
            <p:nvSpPr>
              <p:cNvPr id="39" name="TextBox 11">
                <a:extLst>
                  <a:ext uri="{FF2B5EF4-FFF2-40B4-BE49-F238E27FC236}">
                    <a16:creationId xmlns:a16="http://schemas.microsoft.com/office/drawing/2014/main" id="{CEF2953F-2B05-4725-B62E-317BA9E4F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6035" y="4279918"/>
                <a:ext cx="2916235" cy="93717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4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移动终端集中管理、集中配置、远程操作</a:t>
                </a:r>
              </a:p>
              <a:p>
                <a:pPr marL="171450" indent="-1714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可以在不同的使用场景下管理移动设备</a:t>
                </a:r>
              </a:p>
              <a:p>
                <a:pPr marL="171450" indent="-1714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保护企业资产以及降低企业数据遗失风险</a:t>
                </a:r>
              </a:p>
              <a:p>
                <a:pPr marL="171450" indent="-1714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在</a:t>
                </a:r>
                <a:r>
                  <a:rPr lang="en-US" altLang="zh-CN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BYOD</a:t>
                </a: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CN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COPE</a:t>
                </a: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环境里管理设备上的重要数据</a:t>
                </a:r>
              </a:p>
            </p:txBody>
          </p:sp>
        </p:grpSp>
        <p:grpSp>
          <p:nvGrpSpPr>
            <p:cNvPr id="41" name="组合 28">
              <a:extLst>
                <a:ext uri="{FF2B5EF4-FFF2-40B4-BE49-F238E27FC236}">
                  <a16:creationId xmlns:a16="http://schemas.microsoft.com/office/drawing/2014/main" id="{B203F3E6-E569-48AA-BC7B-7DC1A70F4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1476" y="5329133"/>
              <a:ext cx="3016999" cy="1391648"/>
              <a:chOff x="1736035" y="3981012"/>
              <a:chExt cx="3021110" cy="1393775"/>
            </a:xfrm>
          </p:grpSpPr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797D01BA-1755-423F-9C9A-8FBC5F4090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6035" y="3981012"/>
                <a:ext cx="1263603" cy="30824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移动应用管理</a:t>
                </a:r>
              </a:p>
            </p:txBody>
          </p:sp>
          <p:sp>
            <p:nvSpPr>
              <p:cNvPr id="43" name="TextBox 11">
                <a:extLst>
                  <a:ext uri="{FF2B5EF4-FFF2-40B4-BE49-F238E27FC236}">
                    <a16:creationId xmlns:a16="http://schemas.microsoft.com/office/drawing/2014/main" id="{B78B7B3C-8AA2-400A-989F-2C4062FBE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6036" y="4279918"/>
                <a:ext cx="3021109" cy="109486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4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移动应用集中管理、发布、更新、远程安装</a:t>
                </a:r>
              </a:p>
              <a:p>
                <a:pPr marL="171450" indent="-1714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内置私有应用商店，为大量设备轻松分发移动应用</a:t>
                </a:r>
              </a:p>
              <a:p>
                <a:pPr marL="171450" indent="-1714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灵活的应用使用策略，为不同的应用定义操作环境</a:t>
                </a:r>
              </a:p>
              <a:p>
                <a:pPr marL="171450" indent="-17145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应用集成，为用户提供统一的应用入口</a:t>
                </a:r>
              </a:p>
            </p:txBody>
          </p:sp>
        </p:grpSp>
        <p:grpSp>
          <p:nvGrpSpPr>
            <p:cNvPr id="78" name="组合 28">
              <a:extLst>
                <a:ext uri="{FF2B5EF4-FFF2-40B4-BE49-F238E27FC236}">
                  <a16:creationId xmlns:a16="http://schemas.microsoft.com/office/drawing/2014/main" id="{BE83E568-5FD3-4817-A9DA-6383E8033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624" y="5295534"/>
              <a:ext cx="3103816" cy="1415503"/>
              <a:chOff x="1736035" y="3981012"/>
              <a:chExt cx="2629264" cy="1417668"/>
            </a:xfrm>
          </p:grpSpPr>
          <p:sp>
            <p:nvSpPr>
              <p:cNvPr id="79" name="TextBox 11">
                <a:extLst>
                  <a:ext uri="{FF2B5EF4-FFF2-40B4-BE49-F238E27FC236}">
                    <a16:creationId xmlns:a16="http://schemas.microsoft.com/office/drawing/2014/main" id="{B23B9B42-A799-4617-BB94-054392B4AE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6035" y="3981012"/>
                <a:ext cx="1068951" cy="30824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移动用户管理</a:t>
                </a:r>
              </a:p>
            </p:txBody>
          </p:sp>
          <p:sp>
            <p:nvSpPr>
              <p:cNvPr id="80" name="TextBox 11">
                <a:extLst>
                  <a:ext uri="{FF2B5EF4-FFF2-40B4-BE49-F238E27FC236}">
                    <a16:creationId xmlns:a16="http://schemas.microsoft.com/office/drawing/2014/main" id="{3AA55AE7-2261-43B8-A877-BC3A8BF59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6036" y="4279917"/>
                <a:ext cx="2629263" cy="111876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移动用户应用更方便、更快捷</a:t>
                </a:r>
              </a:p>
              <a:p>
                <a:pPr marL="171450" indent="-17145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无缝接入企业的用户管理系统，支持多级组织管理</a:t>
                </a:r>
              </a:p>
              <a:p>
                <a:pPr marL="171450" indent="-17145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为用户绑定移动设备，根据用户部署设备使用策略</a:t>
                </a:r>
              </a:p>
              <a:p>
                <a:pPr marL="171450" indent="-17145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为用户设置权限，定义用户可以使用哪些移动应用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010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按组织分级管理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83A1A9B-9A5A-4CB6-BA85-E82A0F0D9BD2}"/>
              </a:ext>
            </a:extLst>
          </p:cNvPr>
          <p:cNvGrpSpPr/>
          <p:nvPr/>
        </p:nvGrpSpPr>
        <p:grpSpPr>
          <a:xfrm>
            <a:off x="2251955" y="2752823"/>
            <a:ext cx="6179078" cy="2435181"/>
            <a:chOff x="251520" y="1485338"/>
            <a:chExt cx="7259198" cy="3859709"/>
          </a:xfrm>
        </p:grpSpPr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FFE645B0-E711-4DE4-8A65-B795151FE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5338"/>
              <a:ext cx="7259198" cy="38597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A4DCB50B-44C6-4C34-9815-D152BA162560}"/>
                </a:ext>
              </a:extLst>
            </p:cNvPr>
            <p:cNvSpPr txBox="1"/>
            <p:nvPr/>
          </p:nvSpPr>
          <p:spPr>
            <a:xfrm>
              <a:off x="1331640" y="3419158"/>
              <a:ext cx="1723549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rgbClr val="FF0000"/>
                  </a:solidFill>
                  <a:latin typeface="+mn-ea"/>
                  <a:ea typeface="+mn-ea"/>
                </a:rPr>
                <a:t>用户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D7E0BCE-6E89-4FAE-8EBE-93F5FCAEF098}"/>
              </a:ext>
            </a:extLst>
          </p:cNvPr>
          <p:cNvGrpSpPr/>
          <p:nvPr/>
        </p:nvGrpSpPr>
        <p:grpSpPr>
          <a:xfrm>
            <a:off x="2387300" y="3317745"/>
            <a:ext cx="6483092" cy="2533796"/>
            <a:chOff x="4366182" y="2077284"/>
            <a:chExt cx="7616354" cy="4016012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17BA8A80-882E-4A2F-9295-FC43F0EF2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182" y="2077284"/>
              <a:ext cx="7616354" cy="40160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B36CEF42-9EA2-4C1C-B98A-E724F8573AC3}"/>
                </a:ext>
              </a:extLst>
            </p:cNvPr>
            <p:cNvSpPr txBox="1"/>
            <p:nvPr/>
          </p:nvSpPr>
          <p:spPr>
            <a:xfrm>
              <a:off x="6273663" y="4080847"/>
              <a:ext cx="1723549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rgbClr val="FF0000"/>
                  </a:solidFill>
                  <a:latin typeface="+mn-ea"/>
                  <a:ea typeface="+mn-ea"/>
                </a:rPr>
                <a:t>设备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6371422-EE1C-4468-8025-676525A52DD4}"/>
              </a:ext>
            </a:extLst>
          </p:cNvPr>
          <p:cNvGrpSpPr/>
          <p:nvPr/>
        </p:nvGrpSpPr>
        <p:grpSpPr>
          <a:xfrm>
            <a:off x="2670943" y="4199604"/>
            <a:ext cx="6833814" cy="2074015"/>
            <a:chOff x="2375025" y="2945044"/>
            <a:chExt cx="8028384" cy="3287268"/>
          </a:xfrm>
        </p:grpSpPr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8D96BF68-365D-4C1F-8CC8-08624C05F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25" y="2945044"/>
              <a:ext cx="8028384" cy="3287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17B50BCC-7D0D-46D1-9AD3-9FBC38B5357A}"/>
                </a:ext>
              </a:extLst>
            </p:cNvPr>
            <p:cNvSpPr txBox="1"/>
            <p:nvPr/>
          </p:nvSpPr>
          <p:spPr>
            <a:xfrm>
              <a:off x="2955885" y="4548629"/>
              <a:ext cx="3262432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rgbClr val="FF0000"/>
                  </a:solidFill>
                  <a:latin typeface="+mn-ea"/>
                  <a:ea typeface="+mn-ea"/>
                </a:rPr>
                <a:t>移动应用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A75EB8A-1711-428C-A340-C3C32AA1F672}"/>
              </a:ext>
            </a:extLst>
          </p:cNvPr>
          <p:cNvGrpSpPr/>
          <p:nvPr/>
        </p:nvGrpSpPr>
        <p:grpSpPr>
          <a:xfrm>
            <a:off x="5679825" y="3317745"/>
            <a:ext cx="4604358" cy="3316502"/>
            <a:chOff x="3563888" y="441450"/>
            <a:chExt cx="5409212" cy="525658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372BA4-1646-4A68-9335-B98CBDA5F2F8}"/>
                </a:ext>
              </a:extLst>
            </p:cNvPr>
            <p:cNvSpPr/>
            <p:nvPr/>
          </p:nvSpPr>
          <p:spPr>
            <a:xfrm>
              <a:off x="3563888" y="441450"/>
              <a:ext cx="5409212" cy="5256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n-ea"/>
              </a:endParaRPr>
            </a:p>
          </p:txBody>
        </p:sp>
        <p:graphicFrame>
          <p:nvGraphicFramePr>
            <p:cNvPr id="30" name="图示 29">
              <a:extLst>
                <a:ext uri="{FF2B5EF4-FFF2-40B4-BE49-F238E27FC236}">
                  <a16:creationId xmlns:a16="http://schemas.microsoft.com/office/drawing/2014/main" id="{9773231A-C340-4618-8333-DDB87C8867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2645188"/>
                </p:ext>
              </p:extLst>
            </p:nvPr>
          </p:nvGraphicFramePr>
          <p:xfrm>
            <a:off x="4170582" y="2204864"/>
            <a:ext cx="4145834" cy="223186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6A992FD-9D13-4FD8-B190-096FEC8204F5}"/>
                </a:ext>
              </a:extLst>
            </p:cNvPr>
            <p:cNvGrpSpPr/>
            <p:nvPr/>
          </p:nvGrpSpPr>
          <p:grpSpPr>
            <a:xfrm>
              <a:off x="3923928" y="4714300"/>
              <a:ext cx="1397684" cy="782974"/>
              <a:chOff x="3984946" y="3443314"/>
              <a:chExt cx="1397684" cy="782974"/>
            </a:xfrm>
          </p:grpSpPr>
          <p:pic>
            <p:nvPicPr>
              <p:cNvPr id="69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280DA0F9-62C5-4BC9-A56D-6B5C8B63B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2230" y="3443314"/>
                <a:ext cx="191667" cy="46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0" name="组合 42">
                <a:extLst>
                  <a:ext uri="{FF2B5EF4-FFF2-40B4-BE49-F238E27FC236}">
                    <a16:creationId xmlns:a16="http://schemas.microsoft.com/office/drawing/2014/main" id="{2D9A9475-8CAB-4DB6-87A4-25D0F029FCD2}"/>
                  </a:ext>
                </a:extLst>
              </p:cNvPr>
              <p:cNvGrpSpPr/>
              <p:nvPr/>
            </p:nvGrpSpPr>
            <p:grpSpPr>
              <a:xfrm>
                <a:off x="3984946" y="3486694"/>
                <a:ext cx="1397684" cy="739594"/>
                <a:chOff x="3984946" y="3486694"/>
                <a:chExt cx="1397684" cy="739594"/>
              </a:xfrm>
            </p:grpSpPr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61C623FD-C9A9-4E05-9406-B4AC0370A1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0852" y="3507594"/>
                  <a:ext cx="299553" cy="400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72" name="组合 44">
                  <a:extLst>
                    <a:ext uri="{FF2B5EF4-FFF2-40B4-BE49-F238E27FC236}">
                      <a16:creationId xmlns:a16="http://schemas.microsoft.com/office/drawing/2014/main" id="{7A24B44D-9A04-436E-AF9E-A4E95D5A7A58}"/>
                    </a:ext>
                  </a:extLst>
                </p:cNvPr>
                <p:cNvGrpSpPr/>
                <p:nvPr/>
              </p:nvGrpSpPr>
              <p:grpSpPr>
                <a:xfrm>
                  <a:off x="4016683" y="3486694"/>
                  <a:ext cx="483309" cy="421114"/>
                  <a:chOff x="1219288" y="1159294"/>
                  <a:chExt cx="1206951" cy="1115855"/>
                </a:xfrm>
              </p:grpSpPr>
              <p:pic>
                <p:nvPicPr>
                  <p:cNvPr id="76" name="Picture 2" descr="D:\02 项目\04 UAP\900 资料制作\UAP wiki\uap产品发布\uap_mobile\icon\HR.png">
                    <a:extLst>
                      <a:ext uri="{FF2B5EF4-FFF2-40B4-BE49-F238E27FC236}">
                        <a16:creationId xmlns:a16="http://schemas.microsoft.com/office/drawing/2014/main" id="{DD9CFF9D-6F39-45A4-91D1-B929FF996B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19288" y="1159294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3" descr="D:\02 项目\04 UAP\900 资料制作\UAP wiki\uap产品发布\uap_mobile\icon\PM.png">
                    <a:extLst>
                      <a:ext uri="{FF2B5EF4-FFF2-40B4-BE49-F238E27FC236}">
                        <a16:creationId xmlns:a16="http://schemas.microsoft.com/office/drawing/2014/main" id="{8E0C9994-41F0-4634-8756-A5A5B79A93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014" y="1159294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2" name="Picture 4" descr="D:\02 项目\04 UAP\900 资料制作\UAP wiki\uap产品发布\uap_mobile\icon\salesorder.png">
                    <a:extLst>
                      <a:ext uri="{FF2B5EF4-FFF2-40B4-BE49-F238E27FC236}">
                        <a16:creationId xmlns:a16="http://schemas.microsoft.com/office/drawing/2014/main" id="{B8185C9D-703B-4F29-BFA3-C11CE6E84E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22558" y="1748688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5" descr="D:\02 项目\04 UAP\900 资料制作\UAP wiki\uap产品发布\uap_mobile\icon\U8report.png">
                    <a:extLst>
                      <a:ext uri="{FF2B5EF4-FFF2-40B4-BE49-F238E27FC236}">
                        <a16:creationId xmlns:a16="http://schemas.microsoft.com/office/drawing/2014/main" id="{BB83D9F4-14BD-4FA8-958A-6D5A762D1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014" y="1749861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3" name="TextBox 45">
                  <a:extLst>
                    <a:ext uri="{FF2B5EF4-FFF2-40B4-BE49-F238E27FC236}">
                      <a16:creationId xmlns:a16="http://schemas.microsoft.com/office/drawing/2014/main" id="{DFE03FFA-8A69-4471-A29D-EEA2702A3F37}"/>
                    </a:ext>
                  </a:extLst>
                </p:cNvPr>
                <p:cNvSpPr txBox="1"/>
                <p:nvPr/>
              </p:nvSpPr>
              <p:spPr>
                <a:xfrm>
                  <a:off x="3984946" y="3949289"/>
                  <a:ext cx="4892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+mn-ea"/>
                      <a:ea typeface="+mn-ea"/>
                    </a:rPr>
                    <a:t>App</a:t>
                  </a:r>
                  <a:endParaRPr lang="zh-CN" altLang="en-US" sz="12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74" name="TextBox 46">
                  <a:extLst>
                    <a:ext uri="{FF2B5EF4-FFF2-40B4-BE49-F238E27FC236}">
                      <a16:creationId xmlns:a16="http://schemas.microsoft.com/office/drawing/2014/main" id="{F6D2B2CD-3AE7-49E9-99F1-1B5CBC50DE75}"/>
                    </a:ext>
                  </a:extLst>
                </p:cNvPr>
                <p:cNvSpPr txBox="1"/>
                <p:nvPr/>
              </p:nvSpPr>
              <p:spPr>
                <a:xfrm>
                  <a:off x="4456038" y="3949290"/>
                  <a:ext cx="492443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latin typeface="+mn-ea"/>
                      <a:ea typeface="+mn-ea"/>
                    </a:rPr>
                    <a:t>用户</a:t>
                  </a:r>
                </a:p>
              </p:txBody>
            </p:sp>
            <p:sp>
              <p:nvSpPr>
                <p:cNvPr id="75" name="TextBox 47">
                  <a:extLst>
                    <a:ext uri="{FF2B5EF4-FFF2-40B4-BE49-F238E27FC236}">
                      <a16:creationId xmlns:a16="http://schemas.microsoft.com/office/drawing/2014/main" id="{B8F99DB2-BA03-4408-B505-160057F79EBA}"/>
                    </a:ext>
                  </a:extLst>
                </p:cNvPr>
                <p:cNvSpPr txBox="1"/>
                <p:nvPr/>
              </p:nvSpPr>
              <p:spPr>
                <a:xfrm>
                  <a:off x="4890187" y="3949290"/>
                  <a:ext cx="492443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latin typeface="+mn-ea"/>
                      <a:ea typeface="+mn-ea"/>
                    </a:rPr>
                    <a:t>设备</a:t>
                  </a:r>
                </a:p>
              </p:txBody>
            </p:sp>
          </p:grpSp>
        </p:grpSp>
        <p:grpSp>
          <p:nvGrpSpPr>
            <p:cNvPr id="32" name="组合 15">
              <a:extLst>
                <a:ext uri="{FF2B5EF4-FFF2-40B4-BE49-F238E27FC236}">
                  <a16:creationId xmlns:a16="http://schemas.microsoft.com/office/drawing/2014/main" id="{E9FED673-0CF0-4844-ADB3-5BB6DE5C5C63}"/>
                </a:ext>
              </a:extLst>
            </p:cNvPr>
            <p:cNvGrpSpPr/>
            <p:nvPr/>
          </p:nvGrpSpPr>
          <p:grpSpPr>
            <a:xfrm>
              <a:off x="5496422" y="4714300"/>
              <a:ext cx="1411635" cy="782974"/>
              <a:chOff x="3984946" y="3443314"/>
              <a:chExt cx="1411635" cy="782974"/>
            </a:xfrm>
          </p:grpSpPr>
          <p:pic>
            <p:nvPicPr>
              <p:cNvPr id="58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41A713B3-B540-48D0-A623-759BB3DFE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2230" y="3443314"/>
                <a:ext cx="191667" cy="46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组合 31">
                <a:extLst>
                  <a:ext uri="{FF2B5EF4-FFF2-40B4-BE49-F238E27FC236}">
                    <a16:creationId xmlns:a16="http://schemas.microsoft.com/office/drawing/2014/main" id="{898CB5BE-E11B-416F-AB4B-367F7CC0D44A}"/>
                  </a:ext>
                </a:extLst>
              </p:cNvPr>
              <p:cNvGrpSpPr/>
              <p:nvPr/>
            </p:nvGrpSpPr>
            <p:grpSpPr>
              <a:xfrm>
                <a:off x="3984946" y="3486694"/>
                <a:ext cx="1411635" cy="739594"/>
                <a:chOff x="3984946" y="3486694"/>
                <a:chExt cx="1411635" cy="739594"/>
              </a:xfrm>
            </p:grpSpPr>
            <p:pic>
              <p:nvPicPr>
                <p:cNvPr id="60" name="Picture 2">
                  <a:extLst>
                    <a:ext uri="{FF2B5EF4-FFF2-40B4-BE49-F238E27FC236}">
                      <a16:creationId xmlns:a16="http://schemas.microsoft.com/office/drawing/2014/main" id="{C0FDED0D-9B62-4B15-875B-C478C77541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0852" y="3507594"/>
                  <a:ext cx="299553" cy="400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61" name="组合 33">
                  <a:extLst>
                    <a:ext uri="{FF2B5EF4-FFF2-40B4-BE49-F238E27FC236}">
                      <a16:creationId xmlns:a16="http://schemas.microsoft.com/office/drawing/2014/main" id="{765FFC96-E82E-4357-8D08-1114E792B10E}"/>
                    </a:ext>
                  </a:extLst>
                </p:cNvPr>
                <p:cNvGrpSpPr/>
                <p:nvPr/>
              </p:nvGrpSpPr>
              <p:grpSpPr>
                <a:xfrm>
                  <a:off x="4016683" y="3486694"/>
                  <a:ext cx="483309" cy="421114"/>
                  <a:chOff x="1219288" y="1159294"/>
                  <a:chExt cx="1206951" cy="1115855"/>
                </a:xfrm>
              </p:grpSpPr>
              <p:pic>
                <p:nvPicPr>
                  <p:cNvPr id="65" name="Picture 2" descr="D:\02 项目\04 UAP\900 资料制作\UAP wiki\uap产品发布\uap_mobile\icon\HR.png">
                    <a:extLst>
                      <a:ext uri="{FF2B5EF4-FFF2-40B4-BE49-F238E27FC236}">
                        <a16:creationId xmlns:a16="http://schemas.microsoft.com/office/drawing/2014/main" id="{D0AFA24B-F040-4D15-A511-21FC1884D5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19288" y="1159294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3" descr="D:\02 项目\04 UAP\900 资料制作\UAP wiki\uap产品发布\uap_mobile\icon\PM.png">
                    <a:extLst>
                      <a:ext uri="{FF2B5EF4-FFF2-40B4-BE49-F238E27FC236}">
                        <a16:creationId xmlns:a16="http://schemas.microsoft.com/office/drawing/2014/main" id="{D736E965-8B4C-4B71-A90A-65A817C446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014" y="1159294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" name="Picture 4" descr="D:\02 项目\04 UAP\900 资料制作\UAP wiki\uap产品发布\uap_mobile\icon\salesorder.png">
                    <a:extLst>
                      <a:ext uri="{FF2B5EF4-FFF2-40B4-BE49-F238E27FC236}">
                        <a16:creationId xmlns:a16="http://schemas.microsoft.com/office/drawing/2014/main" id="{B27D308E-3719-42B4-83CD-B9DCE5ACCA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22558" y="1748688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" name="Picture 5" descr="D:\02 项目\04 UAP\900 资料制作\UAP wiki\uap产品发布\uap_mobile\icon\U8report.png">
                    <a:extLst>
                      <a:ext uri="{FF2B5EF4-FFF2-40B4-BE49-F238E27FC236}">
                        <a16:creationId xmlns:a16="http://schemas.microsoft.com/office/drawing/2014/main" id="{A992EC16-9A2A-4649-BDDC-DFF10C78A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014" y="1749861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2" name="TextBox 34">
                  <a:extLst>
                    <a:ext uri="{FF2B5EF4-FFF2-40B4-BE49-F238E27FC236}">
                      <a16:creationId xmlns:a16="http://schemas.microsoft.com/office/drawing/2014/main" id="{0DC72804-A50E-4F44-B1F7-99D4AEE2AC80}"/>
                    </a:ext>
                  </a:extLst>
                </p:cNvPr>
                <p:cNvSpPr txBox="1"/>
                <p:nvPr/>
              </p:nvSpPr>
              <p:spPr>
                <a:xfrm>
                  <a:off x="3984946" y="3949289"/>
                  <a:ext cx="4892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+mn-ea"/>
                      <a:ea typeface="+mn-ea"/>
                    </a:rPr>
                    <a:t>App</a:t>
                  </a:r>
                  <a:endParaRPr lang="zh-CN" altLang="en-US" sz="12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3" name="TextBox 35">
                  <a:extLst>
                    <a:ext uri="{FF2B5EF4-FFF2-40B4-BE49-F238E27FC236}">
                      <a16:creationId xmlns:a16="http://schemas.microsoft.com/office/drawing/2014/main" id="{0D810CCC-DD8E-44E1-8026-299621683B26}"/>
                    </a:ext>
                  </a:extLst>
                </p:cNvPr>
                <p:cNvSpPr txBox="1"/>
                <p:nvPr/>
              </p:nvSpPr>
              <p:spPr>
                <a:xfrm>
                  <a:off x="4456038" y="3949290"/>
                  <a:ext cx="492443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latin typeface="+mn-ea"/>
                      <a:ea typeface="+mn-ea"/>
                    </a:rPr>
                    <a:t>用户</a:t>
                  </a:r>
                </a:p>
              </p:txBody>
            </p:sp>
            <p:sp>
              <p:nvSpPr>
                <p:cNvPr id="64" name="TextBox 36">
                  <a:extLst>
                    <a:ext uri="{FF2B5EF4-FFF2-40B4-BE49-F238E27FC236}">
                      <a16:creationId xmlns:a16="http://schemas.microsoft.com/office/drawing/2014/main" id="{2ACCD6D0-F1A4-4FBA-8340-FB3FE1A2640C}"/>
                    </a:ext>
                  </a:extLst>
                </p:cNvPr>
                <p:cNvSpPr txBox="1"/>
                <p:nvPr/>
              </p:nvSpPr>
              <p:spPr>
                <a:xfrm>
                  <a:off x="4904138" y="3949290"/>
                  <a:ext cx="492443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latin typeface="+mn-ea"/>
                      <a:ea typeface="+mn-ea"/>
                    </a:rPr>
                    <a:t>设备</a:t>
                  </a:r>
                </a:p>
              </p:txBody>
            </p:sp>
          </p:grpSp>
        </p:grpSp>
        <p:grpSp>
          <p:nvGrpSpPr>
            <p:cNvPr id="33" name="组合 16">
              <a:extLst>
                <a:ext uri="{FF2B5EF4-FFF2-40B4-BE49-F238E27FC236}">
                  <a16:creationId xmlns:a16="http://schemas.microsoft.com/office/drawing/2014/main" id="{2AFBCA62-5473-4077-8D44-68831FAD1EBB}"/>
                </a:ext>
              </a:extLst>
            </p:cNvPr>
            <p:cNvGrpSpPr/>
            <p:nvPr/>
          </p:nvGrpSpPr>
          <p:grpSpPr>
            <a:xfrm>
              <a:off x="7135272" y="4714300"/>
              <a:ext cx="1411635" cy="782974"/>
              <a:chOff x="3984946" y="3443314"/>
              <a:chExt cx="1411635" cy="782974"/>
            </a:xfrm>
          </p:grpSpPr>
          <p:pic>
            <p:nvPicPr>
              <p:cNvPr id="47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F68716F6-76FB-4373-81CA-279CDCB99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2230" y="3443314"/>
                <a:ext cx="191667" cy="46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组合 20">
                <a:extLst>
                  <a:ext uri="{FF2B5EF4-FFF2-40B4-BE49-F238E27FC236}">
                    <a16:creationId xmlns:a16="http://schemas.microsoft.com/office/drawing/2014/main" id="{94B8669B-E003-4381-99B8-3CCB09901711}"/>
                  </a:ext>
                </a:extLst>
              </p:cNvPr>
              <p:cNvGrpSpPr/>
              <p:nvPr/>
            </p:nvGrpSpPr>
            <p:grpSpPr>
              <a:xfrm>
                <a:off x="3984946" y="3486694"/>
                <a:ext cx="1411635" cy="739594"/>
                <a:chOff x="3984946" y="3486694"/>
                <a:chExt cx="1411635" cy="739594"/>
              </a:xfrm>
            </p:grpSpPr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1389CEC4-2DEC-449C-8856-174512FE5E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0852" y="3507594"/>
                  <a:ext cx="299553" cy="400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50" name="组合 22">
                  <a:extLst>
                    <a:ext uri="{FF2B5EF4-FFF2-40B4-BE49-F238E27FC236}">
                      <a16:creationId xmlns:a16="http://schemas.microsoft.com/office/drawing/2014/main" id="{87A47356-4110-4614-BC5A-B5C3D4D45DCA}"/>
                    </a:ext>
                  </a:extLst>
                </p:cNvPr>
                <p:cNvGrpSpPr/>
                <p:nvPr/>
              </p:nvGrpSpPr>
              <p:grpSpPr>
                <a:xfrm>
                  <a:off x="4016683" y="3486694"/>
                  <a:ext cx="483309" cy="421114"/>
                  <a:chOff x="1219288" y="1159294"/>
                  <a:chExt cx="1206951" cy="1115855"/>
                </a:xfrm>
              </p:grpSpPr>
              <p:pic>
                <p:nvPicPr>
                  <p:cNvPr id="54" name="Picture 2" descr="D:\02 项目\04 UAP\900 资料制作\UAP wiki\uap产品发布\uap_mobile\icon\HR.png">
                    <a:extLst>
                      <a:ext uri="{FF2B5EF4-FFF2-40B4-BE49-F238E27FC236}">
                        <a16:creationId xmlns:a16="http://schemas.microsoft.com/office/drawing/2014/main" id="{266C0908-D172-4A1B-866C-E2A24C30AE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19288" y="1159294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3" descr="D:\02 项目\04 UAP\900 资料制作\UAP wiki\uap产品发布\uap_mobile\icon\PM.png">
                    <a:extLst>
                      <a:ext uri="{FF2B5EF4-FFF2-40B4-BE49-F238E27FC236}">
                        <a16:creationId xmlns:a16="http://schemas.microsoft.com/office/drawing/2014/main" id="{C0124D60-6494-48CF-9EF1-0DCD12DCE9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014" y="1159294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4" descr="D:\02 项目\04 UAP\900 资料制作\UAP wiki\uap产品发布\uap_mobile\icon\salesorder.png">
                    <a:extLst>
                      <a:ext uri="{FF2B5EF4-FFF2-40B4-BE49-F238E27FC236}">
                        <a16:creationId xmlns:a16="http://schemas.microsoft.com/office/drawing/2014/main" id="{808E488A-654E-400D-BEDB-1FAE3DC5BC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22558" y="1748688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5" descr="D:\02 项目\04 UAP\900 资料制作\UAP wiki\uap产品发布\uap_mobile\icon\U8report.png">
                    <a:extLst>
                      <a:ext uri="{FF2B5EF4-FFF2-40B4-BE49-F238E27FC236}">
                        <a16:creationId xmlns:a16="http://schemas.microsoft.com/office/drawing/2014/main" id="{D7C76FD4-5DCF-4036-8592-1760B593C8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014" y="1749861"/>
                    <a:ext cx="543225" cy="525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51" name="TextBox 23">
                  <a:extLst>
                    <a:ext uri="{FF2B5EF4-FFF2-40B4-BE49-F238E27FC236}">
                      <a16:creationId xmlns:a16="http://schemas.microsoft.com/office/drawing/2014/main" id="{AC87C06B-DDAF-45C4-83EE-CF42052EA084}"/>
                    </a:ext>
                  </a:extLst>
                </p:cNvPr>
                <p:cNvSpPr txBox="1"/>
                <p:nvPr/>
              </p:nvSpPr>
              <p:spPr>
                <a:xfrm>
                  <a:off x="3984946" y="3949289"/>
                  <a:ext cx="4892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>
                      <a:latin typeface="+mn-ea"/>
                      <a:ea typeface="+mn-ea"/>
                    </a:rPr>
                    <a:t>App</a:t>
                  </a:r>
                  <a:endParaRPr lang="zh-CN" altLang="en-US" sz="12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2" name="TextBox 24">
                  <a:extLst>
                    <a:ext uri="{FF2B5EF4-FFF2-40B4-BE49-F238E27FC236}">
                      <a16:creationId xmlns:a16="http://schemas.microsoft.com/office/drawing/2014/main" id="{5C6359CF-6DD0-4602-9F35-A37EB3B46A79}"/>
                    </a:ext>
                  </a:extLst>
                </p:cNvPr>
                <p:cNvSpPr txBox="1"/>
                <p:nvPr/>
              </p:nvSpPr>
              <p:spPr>
                <a:xfrm>
                  <a:off x="4442087" y="3949290"/>
                  <a:ext cx="492443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latin typeface="+mn-ea"/>
                      <a:ea typeface="+mn-ea"/>
                    </a:rPr>
                    <a:t>用户</a:t>
                  </a:r>
                </a:p>
              </p:txBody>
            </p:sp>
            <p:sp>
              <p:nvSpPr>
                <p:cNvPr id="53" name="TextBox 25">
                  <a:extLst>
                    <a:ext uri="{FF2B5EF4-FFF2-40B4-BE49-F238E27FC236}">
                      <a16:creationId xmlns:a16="http://schemas.microsoft.com/office/drawing/2014/main" id="{665E04F5-0846-45D4-A0E3-B3F01A771A00}"/>
                    </a:ext>
                  </a:extLst>
                </p:cNvPr>
                <p:cNvSpPr txBox="1"/>
                <p:nvPr/>
              </p:nvSpPr>
              <p:spPr>
                <a:xfrm>
                  <a:off x="4904138" y="3949290"/>
                  <a:ext cx="492443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200" dirty="0">
                      <a:latin typeface="+mn-ea"/>
                      <a:ea typeface="+mn-ea"/>
                    </a:rPr>
                    <a:t>设备</a:t>
                  </a:r>
                </a:p>
              </p:txBody>
            </p:sp>
          </p:grpSp>
        </p:grp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A3808FC4-8C8F-41F7-8B66-6AF74FFAAA0A}"/>
                </a:ext>
              </a:extLst>
            </p:cNvPr>
            <p:cNvSpPr txBox="1"/>
            <p:nvPr/>
          </p:nvSpPr>
          <p:spPr>
            <a:xfrm>
              <a:off x="7668735" y="3004463"/>
              <a:ext cx="492443" cy="60529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latin typeface="+mn-ea"/>
                  <a:ea typeface="+mn-ea"/>
                </a:rPr>
                <a:t>组织</a:t>
              </a:r>
            </a:p>
          </p:txBody>
        </p:sp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6CB5C53E-45B1-4D01-BD40-745EC8CC143A}"/>
                </a:ext>
              </a:extLst>
            </p:cNvPr>
            <p:cNvSpPr txBox="1"/>
            <p:nvPr/>
          </p:nvSpPr>
          <p:spPr>
            <a:xfrm>
              <a:off x="3779912" y="1484784"/>
              <a:ext cx="4796918" cy="536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按组织结构管理用户、移动设备、移动应用</a:t>
              </a: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7032DF6D-68F0-4F6D-AC17-453FDC394805}"/>
              </a:ext>
            </a:extLst>
          </p:cNvPr>
          <p:cNvSpPr/>
          <p:nvPr/>
        </p:nvSpPr>
        <p:spPr>
          <a:xfrm>
            <a:off x="798142" y="1494797"/>
            <a:ext cx="6035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zh-CN" altLang="en-US" sz="1600" dirty="0"/>
              <a:t>功能包括：</a:t>
            </a:r>
            <a:endParaRPr lang="en-US" altLang="zh-CN" sz="1600" dirty="0"/>
          </a:p>
          <a:p>
            <a:pPr marL="285750" indent="-285750" algn="just" fontAlgn="ctr">
              <a:buFont typeface="Wingdings" panose="05000000000000000000" pitchFamily="2" charset="2"/>
              <a:buChar char="ü"/>
            </a:pPr>
            <a:r>
              <a:rPr lang="zh-CN" altLang="en-US" sz="1600" dirty="0"/>
              <a:t>提供组织结构管理功能</a:t>
            </a:r>
            <a:endParaRPr lang="en-US" altLang="zh-CN" sz="1600" dirty="0"/>
          </a:p>
          <a:p>
            <a:pPr marL="285750" indent="-285750" algn="just" fontAlgn="ctr">
              <a:buFont typeface="Wingdings" panose="05000000000000000000" pitchFamily="2" charset="2"/>
              <a:buChar char="ü"/>
            </a:pPr>
            <a:r>
              <a:rPr lang="zh-CN" altLang="en-US" sz="1600" dirty="0"/>
              <a:t>支持从</a:t>
            </a:r>
            <a:r>
              <a:rPr lang="en-US" altLang="zh-CN" sz="1600" dirty="0"/>
              <a:t>NC</a:t>
            </a:r>
            <a:r>
              <a:rPr lang="zh-CN" altLang="en-US" sz="1600" dirty="0"/>
              <a:t>系统直接导入组织结构和用户</a:t>
            </a:r>
            <a:endParaRPr lang="en-US" altLang="zh-CN" sz="1600" dirty="0"/>
          </a:p>
          <a:p>
            <a:pPr marL="285750" indent="-285750" algn="just" fontAlgn="ctr">
              <a:buFont typeface="Wingdings" panose="05000000000000000000" pitchFamily="2" charset="2"/>
              <a:buChar char="ü"/>
            </a:pPr>
            <a:r>
              <a:rPr lang="zh-CN" altLang="en-US" sz="1600" dirty="0"/>
              <a:t>支持组织和用户数据导出为文件或从文件导入</a:t>
            </a:r>
            <a:endParaRPr lang="zh-CN" altLang="en-US" sz="160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52F2FED-5B81-4978-94B3-472D3F9E71CE}"/>
              </a:ext>
            </a:extLst>
          </p:cNvPr>
          <p:cNvSpPr/>
          <p:nvPr/>
        </p:nvSpPr>
        <p:spPr>
          <a:xfrm>
            <a:off x="778691" y="1041651"/>
            <a:ext cx="1042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为企业管理员提供按组织结构分级管理本企业移动设备、移动应用、用户的能力，简化管理过程</a:t>
            </a:r>
          </a:p>
        </p:txBody>
      </p:sp>
    </p:spTree>
    <p:extLst>
      <p:ext uri="{BB962C8B-B14F-4D97-AF65-F5344CB8AC3E}">
        <p14:creationId xmlns:p14="http://schemas.microsoft.com/office/powerpoint/2010/main" val="17850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移动设备管理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F8CAE19-BB7B-4A61-A605-26055410DA29}"/>
              </a:ext>
            </a:extLst>
          </p:cNvPr>
          <p:cNvGrpSpPr/>
          <p:nvPr/>
        </p:nvGrpSpPr>
        <p:grpSpPr>
          <a:xfrm>
            <a:off x="2147146" y="2820290"/>
            <a:ext cx="6927178" cy="3780229"/>
            <a:chOff x="107504" y="1196752"/>
            <a:chExt cx="8118514" cy="4305474"/>
          </a:xfrm>
        </p:grpSpPr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BCA124F-104A-4453-99F0-CCCA0B485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96752"/>
              <a:ext cx="8118514" cy="43054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4">
              <a:extLst>
                <a:ext uri="{FF2B5EF4-FFF2-40B4-BE49-F238E27FC236}">
                  <a16:creationId xmlns:a16="http://schemas.microsoft.com/office/drawing/2014/main" id="{1486F1FA-D57C-46F9-9514-74E09FC42C81}"/>
                </a:ext>
              </a:extLst>
            </p:cNvPr>
            <p:cNvSpPr txBox="1"/>
            <p:nvPr/>
          </p:nvSpPr>
          <p:spPr>
            <a:xfrm>
              <a:off x="251520" y="3276272"/>
              <a:ext cx="2741381" cy="5959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+mn-ea"/>
                  <a:ea typeface="+mn-ea"/>
                </a:rPr>
                <a:t>远程操作设备</a:t>
              </a:r>
            </a:p>
          </p:txBody>
        </p:sp>
        <p:sp>
          <p:nvSpPr>
            <p:cNvPr id="80" name="TextBox 5">
              <a:extLst>
                <a:ext uri="{FF2B5EF4-FFF2-40B4-BE49-F238E27FC236}">
                  <a16:creationId xmlns:a16="http://schemas.microsoft.com/office/drawing/2014/main" id="{F9DE7FB9-A881-4A45-AF8D-F256BDD6348F}"/>
                </a:ext>
              </a:extLst>
            </p:cNvPr>
            <p:cNvSpPr txBox="1"/>
            <p:nvPr/>
          </p:nvSpPr>
          <p:spPr>
            <a:xfrm>
              <a:off x="4481602" y="2564904"/>
              <a:ext cx="3583032" cy="5959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+mn-ea"/>
                  <a:ea typeface="+mn-ea"/>
                </a:rPr>
                <a:t>查看设备运行情况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AE115E3-11A7-47D5-A513-5CED20BF5FD5}"/>
              </a:ext>
            </a:extLst>
          </p:cNvPr>
          <p:cNvGrpSpPr/>
          <p:nvPr/>
        </p:nvGrpSpPr>
        <p:grpSpPr>
          <a:xfrm>
            <a:off x="878236" y="1323325"/>
            <a:ext cx="10435527" cy="1168100"/>
            <a:chOff x="1257620" y="1424306"/>
            <a:chExt cx="8706230" cy="116810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4EE6A59-749E-41A5-B818-89E23C4FCE4A}"/>
                </a:ext>
              </a:extLst>
            </p:cNvPr>
            <p:cNvSpPr/>
            <p:nvPr/>
          </p:nvSpPr>
          <p:spPr>
            <a:xfrm>
              <a:off x="1307588" y="1946075"/>
              <a:ext cx="74888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ctr"/>
              <a:r>
                <a:rPr lang="zh-CN" altLang="en-US" dirty="0">
                  <a:solidFill>
                    <a:srgbClr val="000000"/>
                  </a:solidFill>
                  <a:latin typeface="+mn-ea"/>
                </a:rPr>
                <a:t>远程操作功能包括：</a:t>
              </a:r>
              <a:endParaRPr lang="en-US" altLang="zh-CN" dirty="0">
                <a:solidFill>
                  <a:srgbClr val="000000"/>
                </a:solidFill>
                <a:latin typeface="+mn-ea"/>
              </a:endParaRPr>
            </a:p>
            <a:p>
              <a:pPr algn="just" fontAlgn="ctr"/>
              <a:r>
                <a:rPr lang="zh-CN" altLang="en-US" dirty="0">
                  <a:solidFill>
                    <a:srgbClr val="000000"/>
                  </a:solidFill>
                  <a:latin typeface="+mn-ea"/>
                </a:rPr>
                <a:t>远程锁定、远程解锁、擦除、发送消息、定位、停用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</a:rPr>
                <a:t>启用等功能。</a:t>
              </a:r>
            </a:p>
          </p:txBody>
        </p: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CC0532A5-0C11-4D4B-AB6A-21DD5DE0F0B0}"/>
                </a:ext>
              </a:extLst>
            </p:cNvPr>
            <p:cNvSpPr txBox="1"/>
            <p:nvPr/>
          </p:nvSpPr>
          <p:spPr>
            <a:xfrm>
              <a:off x="1257620" y="1424306"/>
              <a:ext cx="870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便于企业</a:t>
              </a:r>
              <a:r>
                <a:rPr lang="en-US" altLang="zh-CN" dirty="0"/>
                <a:t>IT</a:t>
              </a:r>
              <a:r>
                <a:rPr lang="zh-CN" altLang="en-US" dirty="0"/>
                <a:t>管理员管理大量的移动设备，监控设备的运行情况，对设备进行远程管理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05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移动设备管理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89D00D-0B25-4BC4-88EA-B7BD944FBBB7}"/>
              </a:ext>
            </a:extLst>
          </p:cNvPr>
          <p:cNvSpPr/>
          <p:nvPr/>
        </p:nvSpPr>
        <p:spPr>
          <a:xfrm>
            <a:off x="1128830" y="1820726"/>
            <a:ext cx="9637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zh-CN" altLang="en-US" dirty="0">
                <a:solidFill>
                  <a:srgbClr val="000000"/>
                </a:solidFill>
                <a:latin typeface="+mn-ea"/>
              </a:rPr>
              <a:t>设备监控功能包括：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algn="just" fontAlgn="ctr"/>
            <a:r>
              <a:rPr lang="zh-CN" altLang="en-US" dirty="0">
                <a:solidFill>
                  <a:srgbClr val="000000"/>
                </a:solidFill>
                <a:latin typeface="+mn-ea"/>
              </a:rPr>
              <a:t>设备信息查看功能，包括设备运行情况、硬件信息、安全信息、设备物理位置、已安装应用等。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9500F5-CF3D-4D00-833B-3E4E5008D4CC}"/>
              </a:ext>
            </a:extLst>
          </p:cNvPr>
          <p:cNvGrpSpPr/>
          <p:nvPr/>
        </p:nvGrpSpPr>
        <p:grpSpPr>
          <a:xfrm>
            <a:off x="2015811" y="2966498"/>
            <a:ext cx="7066308" cy="3519567"/>
            <a:chOff x="549736" y="1816038"/>
            <a:chExt cx="8046930" cy="4277258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8A276C7E-C64B-42F6-9DDB-784CBF7E8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36" y="1816038"/>
              <a:ext cx="8046930" cy="42772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28F5C83-7C71-43E7-95E2-A9A6C5B27C42}"/>
                </a:ext>
              </a:extLst>
            </p:cNvPr>
            <p:cNvSpPr txBox="1"/>
            <p:nvPr/>
          </p:nvSpPr>
          <p:spPr>
            <a:xfrm>
              <a:off x="2205920" y="5209838"/>
              <a:ext cx="6343834" cy="63585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+mn-ea"/>
                  <a:ea typeface="+mn-ea"/>
                </a:rPr>
                <a:t>远程定位设备、跟踪设备运动轨迹</a:t>
              </a:r>
            </a:p>
          </p:txBody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775E6529-E808-4F5E-9F60-50614504928C}"/>
              </a:ext>
            </a:extLst>
          </p:cNvPr>
          <p:cNvSpPr txBox="1"/>
          <p:nvPr/>
        </p:nvSpPr>
        <p:spPr>
          <a:xfrm>
            <a:off x="1128830" y="1292196"/>
            <a:ext cx="96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便于企业</a:t>
            </a:r>
            <a:r>
              <a:rPr lang="en-US" altLang="zh-CN" dirty="0"/>
              <a:t>IT</a:t>
            </a:r>
            <a:r>
              <a:rPr lang="zh-CN" altLang="en-US" dirty="0"/>
              <a:t>管理员管理大量的移动设备，监控设备的运行情况，对设备进行远程管理</a:t>
            </a:r>
          </a:p>
        </p:txBody>
      </p:sp>
    </p:spTree>
    <p:extLst>
      <p:ext uri="{BB962C8B-B14F-4D97-AF65-F5344CB8AC3E}">
        <p14:creationId xmlns:p14="http://schemas.microsoft.com/office/powerpoint/2010/main" val="3922081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移动应用管理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0C84C7C-CDC4-48F4-97A9-149EC1B2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29" y="2200167"/>
            <a:ext cx="8478771" cy="3715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3C4E71B-4A52-4304-BA95-893CC6DDC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560" y="3166075"/>
            <a:ext cx="2316640" cy="30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867EF24D-65A5-4FEB-9BF7-6977DAFDF4A5}"/>
              </a:ext>
            </a:extLst>
          </p:cNvPr>
          <p:cNvSpPr txBox="1"/>
          <p:nvPr/>
        </p:nvSpPr>
        <p:spPr>
          <a:xfrm>
            <a:off x="1837896" y="5159716"/>
            <a:ext cx="551946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管理用户可使用的</a:t>
            </a:r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移动应用</a:t>
            </a:r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endParaRPr lang="en-US" altLang="zh-CN" sz="3200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快速分发移动应用</a:t>
            </a:r>
            <a:endParaRPr lang="zh-CN" altLang="en-US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E019D68-DE15-48AD-AD45-257CE986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b="27236"/>
          <a:stretch>
            <a:fillRect/>
          </a:stretch>
        </p:blipFill>
        <p:spPr bwMode="auto">
          <a:xfrm>
            <a:off x="8024158" y="3855211"/>
            <a:ext cx="1928826" cy="234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D31AEE16-99D2-4526-8D18-FA7EDB9D0D49}"/>
              </a:ext>
            </a:extLst>
          </p:cNvPr>
          <p:cNvSpPr txBox="1"/>
          <p:nvPr/>
        </p:nvSpPr>
        <p:spPr>
          <a:xfrm>
            <a:off x="1346224" y="1182763"/>
            <a:ext cx="870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便于企业</a:t>
            </a:r>
            <a:r>
              <a:rPr lang="en-US" altLang="zh-CN" dirty="0"/>
              <a:t>IT</a:t>
            </a:r>
            <a:r>
              <a:rPr lang="zh-CN" altLang="en-US" dirty="0"/>
              <a:t>管理员管理众多不同类型的移动应用，帮助管理员将应用快速下发给用户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6767675-2982-455C-9838-4FDC69F6701D}"/>
              </a:ext>
            </a:extLst>
          </p:cNvPr>
          <p:cNvCxnSpPr/>
          <p:nvPr/>
        </p:nvCxnSpPr>
        <p:spPr>
          <a:xfrm>
            <a:off x="4246290" y="4426087"/>
            <a:ext cx="4288350" cy="1207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3">
            <a:extLst>
              <a:ext uri="{FF2B5EF4-FFF2-40B4-BE49-F238E27FC236}">
                <a16:creationId xmlns:a16="http://schemas.microsoft.com/office/drawing/2014/main" id="{2D8DAD9C-CDB8-430F-BB69-FEFB8067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b="28648"/>
          <a:stretch>
            <a:fillRect/>
          </a:stretch>
        </p:blipFill>
        <p:spPr bwMode="auto">
          <a:xfrm>
            <a:off x="8024158" y="3855211"/>
            <a:ext cx="1947846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84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企业走入移动化的挑战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D608214-58CF-4CD6-9854-0C07DC48EEA8}"/>
              </a:ext>
            </a:extLst>
          </p:cNvPr>
          <p:cNvSpPr>
            <a:spLocks/>
          </p:cNvSpPr>
          <p:nvPr/>
        </p:nvSpPr>
        <p:spPr bwMode="auto">
          <a:xfrm>
            <a:off x="6095999" y="999473"/>
            <a:ext cx="5568619" cy="1531977"/>
          </a:xfrm>
          <a:prstGeom prst="rect">
            <a:avLst/>
          </a:prstGeom>
          <a:solidFill>
            <a:srgbClr val="63A0D7"/>
          </a:solidFill>
          <a:ln>
            <a:noFill/>
            <a:headEnd type="oval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57140" tIns="28570" rIns="57140" bIns="28570"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92B1887-E532-4809-8975-F1B9F14CE38B}"/>
              </a:ext>
            </a:extLst>
          </p:cNvPr>
          <p:cNvSpPr>
            <a:spLocks/>
          </p:cNvSpPr>
          <p:nvPr/>
        </p:nvSpPr>
        <p:spPr bwMode="auto">
          <a:xfrm>
            <a:off x="489397" y="999473"/>
            <a:ext cx="5606603" cy="1531977"/>
          </a:xfrm>
          <a:prstGeom prst="rect">
            <a:avLst/>
          </a:prstGeom>
          <a:solidFill>
            <a:srgbClr val="FF616C"/>
          </a:solidFill>
          <a:ln>
            <a:noFill/>
            <a:headEnd type="oval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57140" tIns="28570" rIns="57140" bIns="28570"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EB27A6C5-3F24-45D1-A669-7F64D48CBFF3}"/>
              </a:ext>
            </a:extLst>
          </p:cNvPr>
          <p:cNvSpPr txBox="1"/>
          <p:nvPr/>
        </p:nvSpPr>
        <p:spPr>
          <a:xfrm>
            <a:off x="1667266" y="2570413"/>
            <a:ext cx="4309673" cy="356264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984" lvl="1" algn="r">
              <a:spcAft>
                <a:spcPts val="375"/>
              </a:spcAft>
              <a:tabLst>
                <a:tab pos="2323265" algn="l"/>
              </a:tabLs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企业或组织</a:t>
            </a:r>
            <a:endParaRPr 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成熟的传统应用如何在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移动端适用</a:t>
            </a:r>
            <a:endParaRPr lang="en-US" altLang="zh-CN" sz="1600" b="1" dirty="0">
              <a:solidFill>
                <a:srgbClr val="FF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部门如何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快速支撑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业务移动化以及移动业务创新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：移动应用部署、维护成本等等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基于战术项目的实施导致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可持续性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孤立的移动应用，如何与企业现有信息系统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endParaRPr lang="en-US" altLang="zh-CN" sz="1600" b="1" dirty="0">
              <a:solidFill>
                <a:srgbClr val="FF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移动管理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：如何管理设备、移动应用、移动内容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快速分发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和企业移动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治理</a:t>
            </a:r>
            <a:endParaRPr lang="en-US" altLang="zh-CN" sz="1600" b="1" dirty="0">
              <a:solidFill>
                <a:srgbClr val="FF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 algn="r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衔接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云计算、大数据、社交等技术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DA849A6-D270-4B23-BD2E-CB1CB46EC1DF}"/>
              </a:ext>
            </a:extLst>
          </p:cNvPr>
          <p:cNvSpPr txBox="1"/>
          <p:nvPr/>
        </p:nvSpPr>
        <p:spPr>
          <a:xfrm>
            <a:off x="6178219" y="2570413"/>
            <a:ext cx="4346515" cy="42192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>
              <a:spcAft>
                <a:spcPts val="375"/>
              </a:spcAft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移动应用开发者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碎片化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，如何简化适配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78" lvl="2" indent="-114278"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多种移动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iOS……</a:t>
            </a:r>
          </a:p>
          <a:p>
            <a:pPr marL="571478" lvl="2" indent="-114278"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多种移动设备：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</a:p>
          <a:p>
            <a:pPr marL="571478" lvl="2" indent="-114278"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开发技术多样性：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C#……</a:t>
            </a:r>
          </a:p>
          <a:p>
            <a:pPr marL="571478" lvl="2" indent="-114278"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开发工具的选择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企业信息系统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多样化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CRM……</a:t>
            </a:r>
          </a:p>
          <a:p>
            <a:pPr marL="114278" lvl="1" indent="-114278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开发成本</a:t>
            </a:r>
            <a:endParaRPr lang="en-US" altLang="zh-CN" sz="1600" b="1" dirty="0">
              <a:solidFill>
                <a:srgbClr val="FF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快速迭代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频繁发布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，如何保证应用高质量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是成功移动应用的必备条件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复杂的网络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278" lvl="1" indent="-114278">
              <a:lnSpc>
                <a:spcPts val="2400"/>
              </a:lnSpc>
              <a:spcBef>
                <a:spcPts val="375"/>
              </a:spcBef>
              <a:buFont typeface="Arial" pitchFamily="34" charset="0"/>
              <a:buChar char="•"/>
              <a:tabLst>
                <a:tab pos="2323265" algn="l"/>
              </a:tabLs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</a:t>
            </a:r>
            <a:r>
              <a:rPr lang="zh-CN" altLang="en-US" sz="1600" b="1" dirty="0">
                <a:solidFill>
                  <a:srgbClr val="FF2D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全生命周期管理</a:t>
            </a:r>
            <a:endParaRPr lang="en-US" altLang="zh-CN" sz="1600" b="1" dirty="0">
              <a:solidFill>
                <a:srgbClr val="FF2D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3" descr="\\MAGNUM\Projects\Microsoft\Cloud Power FY12\Design\ICONS_PNG\User.png">
            <a:extLst>
              <a:ext uri="{FF2B5EF4-FFF2-40B4-BE49-F238E27FC236}">
                <a16:creationId xmlns:a16="http://schemas.microsoft.com/office/drawing/2014/main" id="{82C1E6A9-E575-4104-9CAC-0E6A23E5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lum bright="100000"/>
          </a:blip>
          <a:srcRect/>
          <a:stretch>
            <a:fillRect/>
          </a:stretch>
        </p:blipFill>
        <p:spPr bwMode="auto">
          <a:xfrm>
            <a:off x="6313621" y="1120290"/>
            <a:ext cx="1371957" cy="1371600"/>
          </a:xfrm>
          <a:prstGeom prst="rect">
            <a:avLst/>
          </a:prstGeom>
          <a:noFill/>
        </p:spPr>
      </p:pic>
      <p:pic>
        <p:nvPicPr>
          <p:cNvPr id="16" name="Picture 2" descr="\\MAGNUM\Projects\Microsoft\Cloud Power FY12\Design\ICONS_PNG\Building.png">
            <a:extLst>
              <a:ext uri="{FF2B5EF4-FFF2-40B4-BE49-F238E27FC236}">
                <a16:creationId xmlns:a16="http://schemas.microsoft.com/office/drawing/2014/main" id="{00F53FA6-7A85-4608-BF36-571A1165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lum bright="100000" contrast="100000"/>
          </a:blip>
          <a:srcRect/>
          <a:stretch>
            <a:fillRect/>
          </a:stretch>
        </p:blipFill>
        <p:spPr bwMode="auto">
          <a:xfrm>
            <a:off x="4293613" y="1046518"/>
            <a:ext cx="1543452" cy="1543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16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移动应用管理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5059F3D-615A-493B-9BD9-CD15E8F5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94" y="2437253"/>
            <a:ext cx="8640960" cy="387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18DFF834-BDC0-435D-942F-4193C4A89422}"/>
              </a:ext>
            </a:extLst>
          </p:cNvPr>
          <p:cNvSpPr txBox="1"/>
          <p:nvPr/>
        </p:nvSpPr>
        <p:spPr>
          <a:xfrm>
            <a:off x="2206775" y="5594017"/>
            <a:ext cx="798167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应用上传、更新、删除，指定应用所属组织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E6E42F6-22F1-4F23-B738-A56A93365222}"/>
              </a:ext>
            </a:extLst>
          </p:cNvPr>
          <p:cNvSpPr txBox="1"/>
          <p:nvPr/>
        </p:nvSpPr>
        <p:spPr>
          <a:xfrm>
            <a:off x="1624294" y="1501149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为管理员提供统一的管理控制台，便于移动应用生命周期的统一管理</a:t>
            </a:r>
          </a:p>
        </p:txBody>
      </p:sp>
    </p:spTree>
    <p:extLst>
      <p:ext uri="{BB962C8B-B14F-4D97-AF65-F5344CB8AC3E}">
        <p14:creationId xmlns:p14="http://schemas.microsoft.com/office/powerpoint/2010/main" val="61802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- </a:t>
            </a:r>
            <a:r>
              <a:rPr lang="zh-CN" altLang="en-US" b="1" dirty="0">
                <a:solidFill>
                  <a:srgbClr val="E60012"/>
                </a:solidFill>
              </a:rPr>
              <a:t>移动应用管理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1B2E3E2-693F-416A-B157-A60E6D96E911}"/>
              </a:ext>
            </a:extLst>
          </p:cNvPr>
          <p:cNvGrpSpPr/>
          <p:nvPr/>
        </p:nvGrpSpPr>
        <p:grpSpPr>
          <a:xfrm>
            <a:off x="1534024" y="2107667"/>
            <a:ext cx="8157018" cy="4236019"/>
            <a:chOff x="683568" y="2215295"/>
            <a:chExt cx="8157018" cy="4236019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A243A0E-7582-4B98-AC68-67F519DE0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215295"/>
              <a:ext cx="8157018" cy="4236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E8A2B52-D12E-41D7-BF8B-50A79F0A2A6A}"/>
                </a:ext>
              </a:extLst>
            </p:cNvPr>
            <p:cNvSpPr txBox="1"/>
            <p:nvPr/>
          </p:nvSpPr>
          <p:spPr>
            <a:xfrm>
              <a:off x="1603802" y="5598919"/>
              <a:ext cx="6744154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F0000"/>
                  </a:solidFill>
                  <a:latin typeface="+mn-ea"/>
                  <a:ea typeface="+mn-ea"/>
                </a:rPr>
                <a:t>应用授权，决定谁可以使用哪些</a:t>
              </a:r>
              <a:r>
                <a:rPr lang="en-US" altLang="zh-CN" sz="3200" dirty="0">
                  <a:solidFill>
                    <a:srgbClr val="FF0000"/>
                  </a:solidFill>
                  <a:latin typeface="+mn-ea"/>
                  <a:ea typeface="+mn-ea"/>
                </a:rPr>
                <a:t>App</a:t>
              </a:r>
              <a:endParaRPr lang="zh-CN" altLang="en-US" sz="32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C77F4014-9A3F-4798-BCB2-998E04601C37}"/>
              </a:ext>
            </a:extLst>
          </p:cNvPr>
          <p:cNvSpPr txBox="1"/>
          <p:nvPr/>
        </p:nvSpPr>
        <p:spPr>
          <a:xfrm>
            <a:off x="1534024" y="131276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为了减轻管理员对应用授权的工作量，提供了基于组的授权管理功能</a:t>
            </a:r>
          </a:p>
        </p:txBody>
      </p:sp>
    </p:spTree>
    <p:extLst>
      <p:ext uri="{BB962C8B-B14F-4D97-AF65-F5344CB8AC3E}">
        <p14:creationId xmlns:p14="http://schemas.microsoft.com/office/powerpoint/2010/main" val="2468869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企业移动管理平台 </a:t>
            </a:r>
            <a:r>
              <a:rPr lang="en-US" altLang="zh-CN" b="1" dirty="0">
                <a:solidFill>
                  <a:srgbClr val="E60012"/>
                </a:solidFill>
              </a:rPr>
              <a:t>– </a:t>
            </a:r>
            <a:r>
              <a:rPr lang="zh-CN" altLang="en-US" b="1" dirty="0">
                <a:solidFill>
                  <a:srgbClr val="E60012"/>
                </a:solidFill>
              </a:rPr>
              <a:t>统计分析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2F8196-D2F7-4324-A873-DDA275C8D0EA}"/>
              </a:ext>
            </a:extLst>
          </p:cNvPr>
          <p:cNvSpPr/>
          <p:nvPr/>
        </p:nvSpPr>
        <p:spPr>
          <a:xfrm>
            <a:off x="691819" y="950246"/>
            <a:ext cx="10137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通过企业移动终端资产报告，企业可以追踪和管理资产，包括应用程序、数据和设备等。并提供开放数据，使得企业可以定制个性化的关注指标和分析结果展现。</a:t>
            </a:r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CE1225E9-06D8-4C4D-B384-FA9E4212498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23310" y="1856009"/>
            <a:ext cx="2034" cy="4876800"/>
          </a:xfrm>
          <a:prstGeom prst="line">
            <a:avLst/>
          </a:prstGeom>
          <a:noFill/>
          <a:ln w="25400" algn="ctr">
            <a:gradFill>
              <a:gsLst>
                <a:gs pos="0">
                  <a:sysClr val="window" lastClr="FFFFFF">
                    <a:alpha val="0"/>
                  </a:sysClr>
                </a:gs>
                <a:gs pos="50000">
                  <a:srgbClr val="000000">
                    <a:lumMod val="75000"/>
                    <a:lumOff val="25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CBA2E784-B84B-4B3D-84B3-B6765BC1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219208" y="2035149"/>
            <a:ext cx="4876792" cy="127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9F614D23-9EC5-408E-BD8D-CE5C0E9F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143010" y="3330515"/>
            <a:ext cx="4952990" cy="166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7AAEEFD-13FB-432E-889E-9A129C59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129482" y="5083669"/>
            <a:ext cx="4966518" cy="165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B9F4A1DE-C921-4BAA-9BE1-4C310EF5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163034" y="4321089"/>
            <a:ext cx="3460667" cy="108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12396E5-B943-485D-9559-64603F73A9FF}"/>
              </a:ext>
            </a:extLst>
          </p:cNvPr>
          <p:cNvSpPr/>
          <p:nvPr/>
        </p:nvSpPr>
        <p:spPr>
          <a:xfrm>
            <a:off x="6312024" y="2046481"/>
            <a:ext cx="3744416" cy="300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自动检测终端上资产变更，及时通知管理后台。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提供应用统计、设备统计、用户统计。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提供在线设备监控、在线用户监控，提供管理员关注的警告消息、运行消息等查看功能。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提供应用操作日志、移动管理登录日志、移动管理操作日志。</a:t>
            </a:r>
          </a:p>
        </p:txBody>
      </p:sp>
    </p:spTree>
    <p:extLst>
      <p:ext uri="{BB962C8B-B14F-4D97-AF65-F5344CB8AC3E}">
        <p14:creationId xmlns:p14="http://schemas.microsoft.com/office/powerpoint/2010/main" val="4194927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工作\2017\用友\集团\8.31新PPTvi\封面封底\目录页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9936" y="395033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企业移动管理平台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936" y="3121225"/>
            <a:ext cx="5513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移动应用中间件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937" y="229211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79434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 </a:t>
            </a:r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门户开发框架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7" y="1463014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产品功能介绍</a:t>
            </a:r>
          </a:p>
        </p:txBody>
      </p:sp>
      <p:pic>
        <p:nvPicPr>
          <p:cNvPr id="21508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15680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5DB51FB-2366-43EA-B22D-8222F6C89B84}"/>
              </a:ext>
            </a:extLst>
          </p:cNvPr>
          <p:cNvSpPr txBox="1"/>
          <p:nvPr/>
        </p:nvSpPr>
        <p:spPr>
          <a:xfrm>
            <a:off x="5519936" y="5608538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典型案例分享</a:t>
            </a:r>
          </a:p>
        </p:txBody>
      </p:sp>
      <p:pic>
        <p:nvPicPr>
          <p:cNvPr id="20" name="Picture 4" descr="C:\Users\win7.5\Desktop\灰.png">
            <a:extLst>
              <a:ext uri="{FF2B5EF4-FFF2-40B4-BE49-F238E27FC236}">
                <a16:creationId xmlns:a16="http://schemas.microsoft.com/office/drawing/2014/main" id="{03DCE2F1-07E9-4D6D-A567-EE7F4FAA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5728989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win7.5\Desktop\灰.png">
            <a:extLst>
              <a:ext uri="{FF2B5EF4-FFF2-40B4-BE49-F238E27FC236}">
                <a16:creationId xmlns:a16="http://schemas.microsoft.com/office/drawing/2014/main" id="{762375EE-6DBC-44A2-A361-83CBD9B7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2391694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win7.5\Desktop\灰.png">
            <a:extLst>
              <a:ext uri="{FF2B5EF4-FFF2-40B4-BE49-F238E27FC236}">
                <a16:creationId xmlns:a16="http://schemas.microsoft.com/office/drawing/2014/main" id="{80FDD7DA-5F60-4774-9E63-FCCD1E46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3226287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win7.5\Desktop\红.png">
            <a:extLst>
              <a:ext uri="{FF2B5EF4-FFF2-40B4-BE49-F238E27FC236}">
                <a16:creationId xmlns:a16="http://schemas.microsoft.com/office/drawing/2014/main" id="{ADD93D83-8F54-43FD-B481-9B76C2BB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873522"/>
            <a:ext cx="569383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win7.5\Desktop\灰.png">
            <a:extLst>
              <a:ext uri="{FF2B5EF4-FFF2-40B4-BE49-F238E27FC236}">
                <a16:creationId xmlns:a16="http://schemas.microsoft.com/office/drawing/2014/main" id="{98C0CE77-8B86-4229-9694-2CF6640C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020218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76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en-US" altLang="zh-CN" b="1" dirty="0" err="1">
                <a:solidFill>
                  <a:srgbClr val="E60012"/>
                </a:solidFill>
              </a:rPr>
              <a:t>moli</a:t>
            </a:r>
            <a:r>
              <a:rPr lang="zh-CN" altLang="en-US" b="1" dirty="0">
                <a:solidFill>
                  <a:srgbClr val="E60012"/>
                </a:solidFill>
              </a:rPr>
              <a:t>门户开发框架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02C7A4-7336-4C3F-B727-327158E22DEA}"/>
              </a:ext>
            </a:extLst>
          </p:cNvPr>
          <p:cNvGrpSpPr/>
          <p:nvPr/>
        </p:nvGrpSpPr>
        <p:grpSpPr>
          <a:xfrm>
            <a:off x="349460" y="1101399"/>
            <a:ext cx="11493079" cy="5635921"/>
            <a:chOff x="171540" y="674727"/>
            <a:chExt cx="9718830" cy="483762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A68BC45-0AB2-4772-833D-877052556487}"/>
                </a:ext>
              </a:extLst>
            </p:cNvPr>
            <p:cNvSpPr/>
            <p:nvPr/>
          </p:nvSpPr>
          <p:spPr>
            <a:xfrm>
              <a:off x="177923" y="5074954"/>
              <a:ext cx="9706866" cy="437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Moli</a:t>
              </a: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基础能力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7712B9-6642-4164-AC64-0412844FAD5E}"/>
                </a:ext>
              </a:extLst>
            </p:cNvPr>
            <p:cNvSpPr/>
            <p:nvPr/>
          </p:nvSpPr>
          <p:spPr>
            <a:xfrm>
              <a:off x="171540" y="674727"/>
              <a:ext cx="9712689" cy="477764"/>
            </a:xfrm>
            <a:prstGeom prst="rect">
              <a:avLst/>
            </a:prstGeom>
            <a:solidFill>
              <a:srgbClr val="D25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Moli</a:t>
              </a: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定制能力：组件组装、个性化配置、统一构建</a:t>
              </a:r>
            </a:p>
          </p:txBody>
        </p:sp>
        <p:sp>
          <p:nvSpPr>
            <p:cNvPr id="12" name="圆角矩形 119">
              <a:extLst>
                <a:ext uri="{FF2B5EF4-FFF2-40B4-BE49-F238E27FC236}">
                  <a16:creationId xmlns:a16="http://schemas.microsoft.com/office/drawing/2014/main" id="{E6698FE1-349F-404D-AD98-BECED87745D0}"/>
                </a:ext>
              </a:extLst>
            </p:cNvPr>
            <p:cNvSpPr/>
            <p:nvPr/>
          </p:nvSpPr>
          <p:spPr>
            <a:xfrm>
              <a:off x="1070124" y="2816420"/>
              <a:ext cx="5660392" cy="2095552"/>
            </a:xfrm>
            <a:prstGeom prst="roundRect">
              <a:avLst>
                <a:gd name="adj" fmla="val 10566"/>
              </a:avLst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圆角矩形 120">
              <a:extLst>
                <a:ext uri="{FF2B5EF4-FFF2-40B4-BE49-F238E27FC236}">
                  <a16:creationId xmlns:a16="http://schemas.microsoft.com/office/drawing/2014/main" id="{5DF91EE9-8E8A-4913-852D-03611E97C482}"/>
                </a:ext>
              </a:extLst>
            </p:cNvPr>
            <p:cNvSpPr/>
            <p:nvPr/>
          </p:nvSpPr>
          <p:spPr>
            <a:xfrm>
              <a:off x="1844088" y="2964255"/>
              <a:ext cx="648243" cy="8097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窗口系统</a:t>
              </a:r>
            </a:p>
          </p:txBody>
        </p:sp>
        <p:sp>
          <p:nvSpPr>
            <p:cNvPr id="18" name="圆角矩形 121">
              <a:extLst>
                <a:ext uri="{FF2B5EF4-FFF2-40B4-BE49-F238E27FC236}">
                  <a16:creationId xmlns:a16="http://schemas.microsoft.com/office/drawing/2014/main" id="{E27B4617-0426-427E-8739-B0F9B9597251}"/>
                </a:ext>
              </a:extLst>
            </p:cNvPr>
            <p:cNvSpPr/>
            <p:nvPr/>
          </p:nvSpPr>
          <p:spPr>
            <a:xfrm>
              <a:off x="2862141" y="2964253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网络通信</a:t>
              </a:r>
            </a:p>
          </p:txBody>
        </p:sp>
        <p:sp>
          <p:nvSpPr>
            <p:cNvPr id="19" name="圆角矩形 122">
              <a:extLst>
                <a:ext uri="{FF2B5EF4-FFF2-40B4-BE49-F238E27FC236}">
                  <a16:creationId xmlns:a16="http://schemas.microsoft.com/office/drawing/2014/main" id="{07ECD075-F406-469D-9458-D719954BFF47}"/>
                </a:ext>
              </a:extLst>
            </p:cNvPr>
            <p:cNvSpPr/>
            <p:nvPr/>
          </p:nvSpPr>
          <p:spPr>
            <a:xfrm>
              <a:off x="3893409" y="2972508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数据存储</a:t>
              </a:r>
            </a:p>
          </p:txBody>
        </p:sp>
        <p:sp>
          <p:nvSpPr>
            <p:cNvPr id="20" name="圆角矩形 123">
              <a:extLst>
                <a:ext uri="{FF2B5EF4-FFF2-40B4-BE49-F238E27FC236}">
                  <a16:creationId xmlns:a16="http://schemas.microsoft.com/office/drawing/2014/main" id="{BD97FC75-9875-41E0-A536-32384224884A}"/>
                </a:ext>
              </a:extLst>
            </p:cNvPr>
            <p:cNvSpPr/>
            <p:nvPr/>
          </p:nvSpPr>
          <p:spPr>
            <a:xfrm>
              <a:off x="1053538" y="1285333"/>
              <a:ext cx="5675537" cy="1231541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1" name="圆角矩形 124">
              <a:extLst>
                <a:ext uri="{FF2B5EF4-FFF2-40B4-BE49-F238E27FC236}">
                  <a16:creationId xmlns:a16="http://schemas.microsoft.com/office/drawing/2014/main" id="{8A2A52D8-A43A-4541-9718-11A91F87D82A}"/>
                </a:ext>
              </a:extLst>
            </p:cNvPr>
            <p:cNvSpPr/>
            <p:nvPr/>
          </p:nvSpPr>
          <p:spPr>
            <a:xfrm>
              <a:off x="1510480" y="1584879"/>
              <a:ext cx="927566" cy="53582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Native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圆角矩形 125">
              <a:extLst>
                <a:ext uri="{FF2B5EF4-FFF2-40B4-BE49-F238E27FC236}">
                  <a16:creationId xmlns:a16="http://schemas.microsoft.com/office/drawing/2014/main" id="{E0DE5B4F-AB9A-4ED0-8D53-189795556F32}"/>
                </a:ext>
              </a:extLst>
            </p:cNvPr>
            <p:cNvSpPr/>
            <p:nvPr/>
          </p:nvSpPr>
          <p:spPr>
            <a:xfrm>
              <a:off x="5562415" y="1612819"/>
              <a:ext cx="1069556" cy="53582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Web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App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圆角矩形 126">
              <a:extLst>
                <a:ext uri="{FF2B5EF4-FFF2-40B4-BE49-F238E27FC236}">
                  <a16:creationId xmlns:a16="http://schemas.microsoft.com/office/drawing/2014/main" id="{0B173861-734C-4799-8356-B5C5D0E1B6BD}"/>
                </a:ext>
              </a:extLst>
            </p:cNvPr>
            <p:cNvSpPr/>
            <p:nvPr/>
          </p:nvSpPr>
          <p:spPr>
            <a:xfrm>
              <a:off x="2784924" y="1599484"/>
              <a:ext cx="1167818" cy="53582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Native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like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4" name="圆角矩形 127">
              <a:extLst>
                <a:ext uri="{FF2B5EF4-FFF2-40B4-BE49-F238E27FC236}">
                  <a16:creationId xmlns:a16="http://schemas.microsoft.com/office/drawing/2014/main" id="{95946191-909E-4628-9EC5-B2145938ECF0}"/>
                </a:ext>
              </a:extLst>
            </p:cNvPr>
            <p:cNvSpPr/>
            <p:nvPr/>
          </p:nvSpPr>
          <p:spPr>
            <a:xfrm>
              <a:off x="4343214" y="1614724"/>
              <a:ext cx="894641" cy="53582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Hybrid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2CD9619-A3D1-4105-B67C-D893569D771D}"/>
                </a:ext>
              </a:extLst>
            </p:cNvPr>
            <p:cNvSpPr/>
            <p:nvPr/>
          </p:nvSpPr>
          <p:spPr>
            <a:xfrm>
              <a:off x="1146431" y="1626784"/>
              <a:ext cx="406474" cy="5486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开发</a:t>
              </a:r>
            </a:p>
            <a:p>
              <a:pPr algn="ctr"/>
              <a:r>
                <a:rPr kumimoji="1" lang="zh-CN" altLang="en-US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</a:t>
              </a:r>
            </a:p>
          </p:txBody>
        </p:sp>
        <p:sp>
          <p:nvSpPr>
            <p:cNvPr id="26" name="圆角矩形 129">
              <a:extLst>
                <a:ext uri="{FF2B5EF4-FFF2-40B4-BE49-F238E27FC236}">
                  <a16:creationId xmlns:a16="http://schemas.microsoft.com/office/drawing/2014/main" id="{83484373-5E58-4FD7-9D3F-FDA197448091}"/>
                </a:ext>
              </a:extLst>
            </p:cNvPr>
            <p:cNvSpPr/>
            <p:nvPr/>
          </p:nvSpPr>
          <p:spPr>
            <a:xfrm>
              <a:off x="6864555" y="1285333"/>
              <a:ext cx="3025815" cy="3626639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C0E2445-5AF5-4BB8-945C-B83918853B3C}"/>
                </a:ext>
              </a:extLst>
            </p:cNvPr>
            <p:cNvSpPr/>
            <p:nvPr/>
          </p:nvSpPr>
          <p:spPr>
            <a:xfrm>
              <a:off x="7117024" y="2253183"/>
              <a:ext cx="321972" cy="1237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丰富的控件</a:t>
              </a:r>
            </a:p>
          </p:txBody>
        </p:sp>
        <p:sp>
          <p:nvSpPr>
            <p:cNvPr id="28" name="圆角矩形 131">
              <a:extLst>
                <a:ext uri="{FF2B5EF4-FFF2-40B4-BE49-F238E27FC236}">
                  <a16:creationId xmlns:a16="http://schemas.microsoft.com/office/drawing/2014/main" id="{41A9FAEB-4F94-4578-8D5B-5FF178FD2A64}"/>
                </a:ext>
              </a:extLst>
            </p:cNvPr>
            <p:cNvSpPr/>
            <p:nvPr/>
          </p:nvSpPr>
          <p:spPr>
            <a:xfrm>
              <a:off x="171540" y="1225569"/>
              <a:ext cx="763104" cy="3751110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" name="圆角矩形 132">
              <a:extLst>
                <a:ext uri="{FF2B5EF4-FFF2-40B4-BE49-F238E27FC236}">
                  <a16:creationId xmlns:a16="http://schemas.microsoft.com/office/drawing/2014/main" id="{0BE90BD2-EAA5-4519-B2C5-9D8D275BD2E2}"/>
                </a:ext>
              </a:extLst>
            </p:cNvPr>
            <p:cNvSpPr/>
            <p:nvPr/>
          </p:nvSpPr>
          <p:spPr>
            <a:xfrm>
              <a:off x="221060" y="1781615"/>
              <a:ext cx="648000" cy="54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安全沙箱</a:t>
              </a:r>
            </a:p>
          </p:txBody>
        </p:sp>
        <p:sp>
          <p:nvSpPr>
            <p:cNvPr id="30" name="圆角矩形 133">
              <a:extLst>
                <a:ext uri="{FF2B5EF4-FFF2-40B4-BE49-F238E27FC236}">
                  <a16:creationId xmlns:a16="http://schemas.microsoft.com/office/drawing/2014/main" id="{EDBDE76D-3110-43DC-8A61-230400FFF5E1}"/>
                </a:ext>
              </a:extLst>
            </p:cNvPr>
            <p:cNvSpPr/>
            <p:nvPr/>
          </p:nvSpPr>
          <p:spPr>
            <a:xfrm>
              <a:off x="221060" y="2430053"/>
              <a:ext cx="648000" cy="54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安全加固</a:t>
              </a:r>
            </a:p>
          </p:txBody>
        </p:sp>
        <p:sp>
          <p:nvSpPr>
            <p:cNvPr id="31" name="圆角矩形 134">
              <a:extLst>
                <a:ext uri="{FF2B5EF4-FFF2-40B4-BE49-F238E27FC236}">
                  <a16:creationId xmlns:a16="http://schemas.microsoft.com/office/drawing/2014/main" id="{95D9FF0A-3770-4D22-90D9-DB169B6B8E65}"/>
                </a:ext>
              </a:extLst>
            </p:cNvPr>
            <p:cNvSpPr/>
            <p:nvPr/>
          </p:nvSpPr>
          <p:spPr>
            <a:xfrm>
              <a:off x="221060" y="3078491"/>
              <a:ext cx="648000" cy="54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代码扫描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64ECC4B-B58C-4751-931B-B26022DD56D1}"/>
                </a:ext>
              </a:extLst>
            </p:cNvPr>
            <p:cNvSpPr/>
            <p:nvPr/>
          </p:nvSpPr>
          <p:spPr>
            <a:xfrm>
              <a:off x="177923" y="1353765"/>
              <a:ext cx="756721" cy="319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</a:t>
              </a:r>
            </a:p>
            <a:p>
              <a:pPr algn="ctr"/>
              <a:r>
                <a:rPr kumimoji="1" lang="zh-CN" altLang="en-US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</a:t>
              </a:r>
            </a:p>
          </p:txBody>
        </p:sp>
        <p:sp>
          <p:nvSpPr>
            <p:cNvPr id="33" name="圆角矩形 136">
              <a:extLst>
                <a:ext uri="{FF2B5EF4-FFF2-40B4-BE49-F238E27FC236}">
                  <a16:creationId xmlns:a16="http://schemas.microsoft.com/office/drawing/2014/main" id="{7193797B-AF4B-4190-A54D-B6477FF58B5C}"/>
                </a:ext>
              </a:extLst>
            </p:cNvPr>
            <p:cNvSpPr/>
            <p:nvPr/>
          </p:nvSpPr>
          <p:spPr>
            <a:xfrm>
              <a:off x="221060" y="3726929"/>
              <a:ext cx="648000" cy="54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通讯</a:t>
              </a:r>
            </a:p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加密</a:t>
              </a:r>
            </a:p>
          </p:txBody>
        </p:sp>
        <p:sp>
          <p:nvSpPr>
            <p:cNvPr id="34" name="圆角矩形 137">
              <a:extLst>
                <a:ext uri="{FF2B5EF4-FFF2-40B4-BE49-F238E27FC236}">
                  <a16:creationId xmlns:a16="http://schemas.microsoft.com/office/drawing/2014/main" id="{74636606-ADF1-436C-9198-5BB73C680D7B}"/>
                </a:ext>
              </a:extLst>
            </p:cNvPr>
            <p:cNvSpPr/>
            <p:nvPr/>
          </p:nvSpPr>
          <p:spPr>
            <a:xfrm>
              <a:off x="221060" y="4375369"/>
              <a:ext cx="648000" cy="54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35" name="圆角矩形 3">
              <a:extLst>
                <a:ext uri="{FF2B5EF4-FFF2-40B4-BE49-F238E27FC236}">
                  <a16:creationId xmlns:a16="http://schemas.microsoft.com/office/drawing/2014/main" id="{75E4B20D-3F80-4942-9D3A-93BA3E49E36B}"/>
                </a:ext>
              </a:extLst>
            </p:cNvPr>
            <p:cNvSpPr/>
            <p:nvPr/>
          </p:nvSpPr>
          <p:spPr>
            <a:xfrm>
              <a:off x="4945892" y="2964255"/>
              <a:ext cx="648243" cy="8097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文件管理</a:t>
              </a:r>
            </a:p>
          </p:txBody>
        </p:sp>
        <p:sp>
          <p:nvSpPr>
            <p:cNvPr id="36" name="圆角矩形 9">
              <a:extLst>
                <a:ext uri="{FF2B5EF4-FFF2-40B4-BE49-F238E27FC236}">
                  <a16:creationId xmlns:a16="http://schemas.microsoft.com/office/drawing/2014/main" id="{FE0E4C72-050C-4E57-B0BB-2223524DB74A}"/>
                </a:ext>
              </a:extLst>
            </p:cNvPr>
            <p:cNvSpPr/>
            <p:nvPr/>
          </p:nvSpPr>
          <p:spPr>
            <a:xfrm>
              <a:off x="5991805" y="2964253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应用管理</a:t>
              </a:r>
            </a:p>
          </p:txBody>
        </p:sp>
        <p:sp>
          <p:nvSpPr>
            <p:cNvPr id="37" name="圆角矩形 20">
              <a:extLst>
                <a:ext uri="{FF2B5EF4-FFF2-40B4-BE49-F238E27FC236}">
                  <a16:creationId xmlns:a16="http://schemas.microsoft.com/office/drawing/2014/main" id="{0F76E566-0883-476D-8E61-43F4F467BF2E}"/>
                </a:ext>
              </a:extLst>
            </p:cNvPr>
            <p:cNvSpPr/>
            <p:nvPr/>
          </p:nvSpPr>
          <p:spPr>
            <a:xfrm>
              <a:off x="1838974" y="3951438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设备访问</a:t>
              </a:r>
            </a:p>
          </p:txBody>
        </p:sp>
        <p:sp>
          <p:nvSpPr>
            <p:cNvPr id="38" name="圆角矩形 20">
              <a:extLst>
                <a:ext uri="{FF2B5EF4-FFF2-40B4-BE49-F238E27FC236}">
                  <a16:creationId xmlns:a16="http://schemas.microsoft.com/office/drawing/2014/main" id="{6538AE19-BEAE-4D76-90C1-C0C7E52D0721}"/>
                </a:ext>
              </a:extLst>
            </p:cNvPr>
            <p:cNvSpPr/>
            <p:nvPr/>
          </p:nvSpPr>
          <p:spPr>
            <a:xfrm>
              <a:off x="2858976" y="3951438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消息事件</a:t>
              </a:r>
            </a:p>
          </p:txBody>
        </p:sp>
        <p:sp>
          <p:nvSpPr>
            <p:cNvPr id="39" name="圆角矩形 3">
              <a:extLst>
                <a:ext uri="{FF2B5EF4-FFF2-40B4-BE49-F238E27FC236}">
                  <a16:creationId xmlns:a16="http://schemas.microsoft.com/office/drawing/2014/main" id="{246C7612-006B-404F-90CA-AB24B2F40818}"/>
                </a:ext>
              </a:extLst>
            </p:cNvPr>
            <p:cNvSpPr/>
            <p:nvPr/>
          </p:nvSpPr>
          <p:spPr>
            <a:xfrm>
              <a:off x="3910866" y="3945247"/>
              <a:ext cx="648243" cy="8097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服务调用</a:t>
              </a:r>
              <a:endParaRPr kumimoji="1"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0" name="圆角矩形 9">
              <a:extLst>
                <a:ext uri="{FF2B5EF4-FFF2-40B4-BE49-F238E27FC236}">
                  <a16:creationId xmlns:a16="http://schemas.microsoft.com/office/drawing/2014/main" id="{56DB3FAD-365F-4AF9-A2FC-6122AB6F545F}"/>
                </a:ext>
              </a:extLst>
            </p:cNvPr>
            <p:cNvSpPr/>
            <p:nvPr/>
          </p:nvSpPr>
          <p:spPr>
            <a:xfrm>
              <a:off x="4945891" y="3945245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3th</a:t>
              </a:r>
            </a:p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插件</a:t>
              </a:r>
            </a:p>
          </p:txBody>
        </p:sp>
        <p:sp>
          <p:nvSpPr>
            <p:cNvPr id="41" name="圆角矩形 9">
              <a:extLst>
                <a:ext uri="{FF2B5EF4-FFF2-40B4-BE49-F238E27FC236}">
                  <a16:creationId xmlns:a16="http://schemas.microsoft.com/office/drawing/2014/main" id="{C5D3715F-942C-41FE-BA6D-CB02A1043044}"/>
                </a:ext>
              </a:extLst>
            </p:cNvPr>
            <p:cNvSpPr/>
            <p:nvPr/>
          </p:nvSpPr>
          <p:spPr>
            <a:xfrm>
              <a:off x="5973878" y="3945245"/>
              <a:ext cx="658092" cy="8097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…</a:t>
              </a:r>
              <a:endParaRPr kumimoji="1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2C9068B-1221-4778-8375-677FC328D65A}"/>
                </a:ext>
              </a:extLst>
            </p:cNvPr>
            <p:cNvSpPr/>
            <p:nvPr/>
          </p:nvSpPr>
          <p:spPr>
            <a:xfrm>
              <a:off x="1093063" y="3029379"/>
              <a:ext cx="781666" cy="15669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丰富的</a:t>
              </a:r>
              <a:r>
                <a:rPr kumimoji="1" lang="en-US" altLang="zh-CN" sz="1600" dirty="0">
                  <a:solidFill>
                    <a:srgbClr val="EB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API</a:t>
              </a:r>
            </a:p>
          </p:txBody>
        </p:sp>
        <p:sp>
          <p:nvSpPr>
            <p:cNvPr id="43" name="圆角矩形 49">
              <a:extLst>
                <a:ext uri="{FF2B5EF4-FFF2-40B4-BE49-F238E27FC236}">
                  <a16:creationId xmlns:a16="http://schemas.microsoft.com/office/drawing/2014/main" id="{DBFA079E-4921-4F81-BD6A-96412A60FEFC}"/>
                </a:ext>
              </a:extLst>
            </p:cNvPr>
            <p:cNvSpPr/>
            <p:nvPr/>
          </p:nvSpPr>
          <p:spPr>
            <a:xfrm>
              <a:off x="7615491" y="1339504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栅格系统</a:t>
              </a:r>
            </a:p>
          </p:txBody>
        </p:sp>
        <p:sp>
          <p:nvSpPr>
            <p:cNvPr id="44" name="圆角矩形 49">
              <a:extLst>
                <a:ext uri="{FF2B5EF4-FFF2-40B4-BE49-F238E27FC236}">
                  <a16:creationId xmlns:a16="http://schemas.microsoft.com/office/drawing/2014/main" id="{3D7189E1-8847-457B-9660-00A21192FC21}"/>
                </a:ext>
              </a:extLst>
            </p:cNvPr>
            <p:cNvSpPr/>
            <p:nvPr/>
          </p:nvSpPr>
          <p:spPr>
            <a:xfrm>
              <a:off x="8792145" y="1339504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按钮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button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圆角矩形 49">
              <a:extLst>
                <a:ext uri="{FF2B5EF4-FFF2-40B4-BE49-F238E27FC236}">
                  <a16:creationId xmlns:a16="http://schemas.microsoft.com/office/drawing/2014/main" id="{99A4986D-DAFA-4471-8F1B-DEF8EF683599}"/>
                </a:ext>
              </a:extLst>
            </p:cNvPr>
            <p:cNvSpPr/>
            <p:nvPr/>
          </p:nvSpPr>
          <p:spPr>
            <a:xfrm>
              <a:off x="7615491" y="1881329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输入框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9">
              <a:extLst>
                <a:ext uri="{FF2B5EF4-FFF2-40B4-BE49-F238E27FC236}">
                  <a16:creationId xmlns:a16="http://schemas.microsoft.com/office/drawing/2014/main" id="{D38D5C8F-59A6-4BEF-A762-D59ABC83A160}"/>
                </a:ext>
              </a:extLst>
            </p:cNvPr>
            <p:cNvSpPr/>
            <p:nvPr/>
          </p:nvSpPr>
          <p:spPr>
            <a:xfrm>
              <a:off x="8792145" y="1881329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</a:t>
              </a:r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选框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radio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圆角矩形 49">
              <a:extLst>
                <a:ext uri="{FF2B5EF4-FFF2-40B4-BE49-F238E27FC236}">
                  <a16:creationId xmlns:a16="http://schemas.microsoft.com/office/drawing/2014/main" id="{632BFC02-9791-413D-A343-8458F8D11A0B}"/>
                </a:ext>
              </a:extLst>
            </p:cNvPr>
            <p:cNvSpPr/>
            <p:nvPr/>
          </p:nvSpPr>
          <p:spPr>
            <a:xfrm>
              <a:off x="7615491" y="2423154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圆角矩形 49">
              <a:extLst>
                <a:ext uri="{FF2B5EF4-FFF2-40B4-BE49-F238E27FC236}">
                  <a16:creationId xmlns:a16="http://schemas.microsoft.com/office/drawing/2014/main" id="{644A089F-F6A2-4C75-9BF0-5A7AAC9D5FC4}"/>
                </a:ext>
              </a:extLst>
            </p:cNvPr>
            <p:cNvSpPr/>
            <p:nvPr/>
          </p:nvSpPr>
          <p:spPr>
            <a:xfrm>
              <a:off x="8792145" y="2423154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9">
              <a:extLst>
                <a:ext uri="{FF2B5EF4-FFF2-40B4-BE49-F238E27FC236}">
                  <a16:creationId xmlns:a16="http://schemas.microsoft.com/office/drawing/2014/main" id="{905ED0D7-AAE4-4009-BD81-F1EEE70D37D5}"/>
                </a:ext>
              </a:extLst>
            </p:cNvPr>
            <p:cNvSpPr/>
            <p:nvPr/>
          </p:nvSpPr>
          <p:spPr>
            <a:xfrm>
              <a:off x="7615491" y="2960947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导航栏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header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CE93D19-8592-4DD4-87A9-56E5BA01F170}"/>
                </a:ext>
              </a:extLst>
            </p:cNvPr>
            <p:cNvSpPr/>
            <p:nvPr/>
          </p:nvSpPr>
          <p:spPr>
            <a:xfrm>
              <a:off x="8792145" y="2960947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底部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工具栏</a:t>
              </a:r>
            </a:p>
          </p:txBody>
        </p:sp>
        <p:sp>
          <p:nvSpPr>
            <p:cNvPr id="51" name="圆角矩形 49">
              <a:extLst>
                <a:ext uri="{FF2B5EF4-FFF2-40B4-BE49-F238E27FC236}">
                  <a16:creationId xmlns:a16="http://schemas.microsoft.com/office/drawing/2014/main" id="{489156F9-BAA4-40DA-A6DA-2D3759812312}"/>
                </a:ext>
              </a:extLst>
            </p:cNvPr>
            <p:cNvSpPr/>
            <p:nvPr/>
          </p:nvSpPr>
          <p:spPr>
            <a:xfrm>
              <a:off x="7615491" y="3499792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列表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listview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圆角矩形 49">
              <a:extLst>
                <a:ext uri="{FF2B5EF4-FFF2-40B4-BE49-F238E27FC236}">
                  <a16:creationId xmlns:a16="http://schemas.microsoft.com/office/drawing/2014/main" id="{B3CA786A-92F6-457D-B36A-C86EA55E85F6}"/>
                </a:ext>
              </a:extLst>
            </p:cNvPr>
            <p:cNvSpPr/>
            <p:nvPr/>
          </p:nvSpPr>
          <p:spPr>
            <a:xfrm>
              <a:off x="8792145" y="3499792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进度条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progress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圆角矩形 49">
              <a:extLst>
                <a:ext uri="{FF2B5EF4-FFF2-40B4-BE49-F238E27FC236}">
                  <a16:creationId xmlns:a16="http://schemas.microsoft.com/office/drawing/2014/main" id="{C10284C7-2B39-4384-8C2D-3E3023E3D770}"/>
                </a:ext>
              </a:extLst>
            </p:cNvPr>
            <p:cNvSpPr/>
            <p:nvPr/>
          </p:nvSpPr>
          <p:spPr>
            <a:xfrm>
              <a:off x="7615491" y="4019280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复选框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checkbox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49">
              <a:extLst>
                <a:ext uri="{FF2B5EF4-FFF2-40B4-BE49-F238E27FC236}">
                  <a16:creationId xmlns:a16="http://schemas.microsoft.com/office/drawing/2014/main" id="{87573E35-65A4-4936-A8E0-A5AD91C1373A}"/>
                </a:ext>
              </a:extLst>
            </p:cNvPr>
            <p:cNvSpPr/>
            <p:nvPr/>
          </p:nvSpPr>
          <p:spPr>
            <a:xfrm>
              <a:off x="8792145" y="4019280"/>
              <a:ext cx="957037" cy="408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选显卡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tabbar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圆角矩形 49">
              <a:extLst>
                <a:ext uri="{FF2B5EF4-FFF2-40B4-BE49-F238E27FC236}">
                  <a16:creationId xmlns:a16="http://schemas.microsoft.com/office/drawing/2014/main" id="{E352D311-D3B0-4B57-8500-489F8E467ECC}"/>
                </a:ext>
              </a:extLst>
            </p:cNvPr>
            <p:cNvSpPr/>
            <p:nvPr/>
          </p:nvSpPr>
          <p:spPr>
            <a:xfrm>
              <a:off x="7613908" y="4527879"/>
              <a:ext cx="957037" cy="30761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滑块</a:t>
              </a:r>
              <a:endPara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range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49">
              <a:extLst>
                <a:ext uri="{FF2B5EF4-FFF2-40B4-BE49-F238E27FC236}">
                  <a16:creationId xmlns:a16="http://schemas.microsoft.com/office/drawing/2014/main" id="{D12D38A1-8927-4BA7-BF7E-FEC3E7AE839D}"/>
                </a:ext>
              </a:extLst>
            </p:cNvPr>
            <p:cNvSpPr/>
            <p:nvPr/>
          </p:nvSpPr>
          <p:spPr>
            <a:xfrm>
              <a:off x="8792145" y="4527879"/>
              <a:ext cx="957037" cy="30761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42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en-US" altLang="zh-CN" b="1" dirty="0" err="1">
                <a:solidFill>
                  <a:srgbClr val="E60012"/>
                </a:solidFill>
              </a:rPr>
              <a:t>moli</a:t>
            </a:r>
            <a:r>
              <a:rPr lang="zh-CN" altLang="en-US" b="1" dirty="0">
                <a:solidFill>
                  <a:srgbClr val="E60012"/>
                </a:solidFill>
              </a:rPr>
              <a:t>门户开发框架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4707BF-5C09-47D0-8F63-1C9F9D6DC8FA}"/>
              </a:ext>
            </a:extLst>
          </p:cNvPr>
          <p:cNvGrpSpPr/>
          <p:nvPr/>
        </p:nvGrpSpPr>
        <p:grpSpPr>
          <a:xfrm>
            <a:off x="691819" y="1255460"/>
            <a:ext cx="10464636" cy="5209733"/>
            <a:chOff x="907409" y="1023642"/>
            <a:chExt cx="7954648" cy="380581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9187F24-9D27-4D22-9F60-0AC57EF34BCD}"/>
                </a:ext>
              </a:extLst>
            </p:cNvPr>
            <p:cNvGrpSpPr/>
            <p:nvPr/>
          </p:nvGrpSpPr>
          <p:grpSpPr>
            <a:xfrm>
              <a:off x="2512719" y="1023642"/>
              <a:ext cx="6136254" cy="2280498"/>
              <a:chOff x="1166519" y="1988841"/>
              <a:chExt cx="9835976" cy="3655475"/>
            </a:xfrm>
          </p:grpSpPr>
          <p:sp>
            <p:nvSpPr>
              <p:cNvPr id="58" name="空心弧 1">
                <a:extLst>
                  <a:ext uri="{FF2B5EF4-FFF2-40B4-BE49-F238E27FC236}">
                    <a16:creationId xmlns:a16="http://schemas.microsoft.com/office/drawing/2014/main" id="{D59D85A9-E4C9-4688-8431-38CC7C2A8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56182" y="2315866"/>
                <a:ext cx="2246313" cy="2246313"/>
              </a:xfrm>
              <a:custGeom>
                <a:avLst/>
                <a:gdLst>
                  <a:gd name="T0" fmla="*/ 116803804 w 21600"/>
                  <a:gd name="T1" fmla="*/ 0 h 21600"/>
                  <a:gd name="T2" fmla="*/ 3655562 w 21600"/>
                  <a:gd name="T3" fmla="*/ 114002673 h 21600"/>
                  <a:gd name="T4" fmla="*/ 116803804 w 21600"/>
                  <a:gd name="T5" fmla="*/ 7256943 h 21600"/>
                  <a:gd name="T6" fmla="*/ 229951942 w 21600"/>
                  <a:gd name="T7" fmla="*/ 114002673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43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674" y="10550"/>
                    </a:moveTo>
                    <a:cubicBezTo>
                      <a:pt x="809" y="5055"/>
                      <a:pt x="5303" y="671"/>
                      <a:pt x="10799" y="671"/>
                    </a:cubicBezTo>
                    <a:cubicBezTo>
                      <a:pt x="16296" y="670"/>
                      <a:pt x="20790" y="5055"/>
                      <a:pt x="20925" y="10550"/>
                    </a:cubicBezTo>
                    <a:lnTo>
                      <a:pt x="21596" y="10533"/>
                    </a:lnTo>
                    <a:cubicBezTo>
                      <a:pt x="21452" y="4674"/>
                      <a:pt x="16660" y="0"/>
                      <a:pt x="10800" y="0"/>
                    </a:cubicBezTo>
                    <a:cubicBezTo>
                      <a:pt x="4939" y="-1"/>
                      <a:pt x="147" y="4674"/>
                      <a:pt x="3" y="10533"/>
                    </a:cubicBezTo>
                    <a:lnTo>
                      <a:pt x="674" y="10550"/>
                    </a:lnTo>
                    <a:close/>
                  </a:path>
                </a:pathLst>
              </a:cu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68580" tIns="34291" rIns="68580" bIns="34291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2400"/>
              </a:p>
            </p:txBody>
          </p:sp>
          <p:sp>
            <p:nvSpPr>
              <p:cNvPr id="59" name="右箭头 3">
                <a:extLst>
                  <a:ext uri="{FF2B5EF4-FFF2-40B4-BE49-F238E27FC236}">
                    <a16:creationId xmlns:a16="http://schemas.microsoft.com/office/drawing/2014/main" id="{CF9DE395-A35B-4E94-B5B6-B61B783DE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9481" y="2352378"/>
                <a:ext cx="1412875" cy="111125"/>
              </a:xfrm>
              <a:prstGeom prst="rightArrow">
                <a:avLst>
                  <a:gd name="adj1" fmla="val 50000"/>
                  <a:gd name="adj2" fmla="val 72224"/>
                </a:avLst>
              </a:pr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91440" tIns="45720" rIns="91440" bIns="4572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右箭头 114">
                <a:extLst>
                  <a:ext uri="{FF2B5EF4-FFF2-40B4-BE49-F238E27FC236}">
                    <a16:creationId xmlns:a16="http://schemas.microsoft.com/office/drawing/2014/main" id="{C0E3531C-7C23-4710-A2A7-05BAB91E2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325" y="2344440"/>
                <a:ext cx="1412875" cy="111125"/>
              </a:xfrm>
              <a:prstGeom prst="rightArrow">
                <a:avLst>
                  <a:gd name="adj1" fmla="val 50000"/>
                  <a:gd name="adj2" fmla="val 72224"/>
                </a:avLst>
              </a:pr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91440" tIns="45720" rIns="91440" bIns="4572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526AB1C-D8AD-4A34-8B88-19E243BAA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916" y="2004715"/>
                <a:ext cx="839787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0EDC5079-9B2C-4B1B-B396-CC983CFAB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252" y="2004715"/>
                <a:ext cx="839787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91021B0-DE3D-4C9D-8C57-F6248D59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7716" y="2003128"/>
                <a:ext cx="839787" cy="839787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8CEBD44A-F80B-4EC7-A2B5-8EE5FB8E2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5957" y="1988841"/>
                <a:ext cx="839788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右箭头 5">
                <a:extLst>
                  <a:ext uri="{FF2B5EF4-FFF2-40B4-BE49-F238E27FC236}">
                    <a16:creationId xmlns:a16="http://schemas.microsoft.com/office/drawing/2014/main" id="{99EA551B-3962-4F5F-AFA6-0245EADAE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813" y="2344440"/>
                <a:ext cx="1412875" cy="111125"/>
              </a:xfrm>
              <a:prstGeom prst="rightArrow">
                <a:avLst>
                  <a:gd name="adj1" fmla="val 50000"/>
                  <a:gd name="adj2" fmla="val 72224"/>
                </a:avLst>
              </a:pr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91440" tIns="45720" rIns="91440" bIns="4572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66" name="图形 54" descr="计算机">
                <a:extLst>
                  <a:ext uri="{FF2B5EF4-FFF2-40B4-BE49-F238E27FC236}">
                    <a16:creationId xmlns:a16="http://schemas.microsoft.com/office/drawing/2014/main" id="{82810846-886C-4578-99CD-1A11F7233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00355" y="2218922"/>
                <a:ext cx="460159" cy="460157"/>
              </a:xfrm>
              <a:prstGeom prst="rect">
                <a:avLst/>
              </a:prstGeom>
            </p:spPr>
          </p:pic>
          <p:pic>
            <p:nvPicPr>
              <p:cNvPr id="67" name="图形 56" descr="便携式计算机">
                <a:extLst>
                  <a:ext uri="{FF2B5EF4-FFF2-40B4-BE49-F238E27FC236}">
                    <a16:creationId xmlns:a16="http://schemas.microsoft.com/office/drawing/2014/main" id="{33A16608-9DCC-474F-B40F-342575B50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90011" y="2223150"/>
                <a:ext cx="460159" cy="460157"/>
              </a:xfrm>
              <a:prstGeom prst="rect">
                <a:avLst/>
              </a:prstGeom>
            </p:spPr>
          </p:pic>
          <p:pic>
            <p:nvPicPr>
              <p:cNvPr id="68" name="图形 58" descr="显示器">
                <a:extLst>
                  <a:ext uri="{FF2B5EF4-FFF2-40B4-BE49-F238E27FC236}">
                    <a16:creationId xmlns:a16="http://schemas.microsoft.com/office/drawing/2014/main" id="{B7EACBFD-35AB-4463-8C90-ADE53F9C3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71246" y="2192942"/>
                <a:ext cx="460159" cy="460157"/>
              </a:xfrm>
              <a:prstGeom prst="rect">
                <a:avLst/>
              </a:prstGeom>
            </p:spPr>
          </p:pic>
          <p:pic>
            <p:nvPicPr>
              <p:cNvPr id="69" name="图形 60" descr="智能手机">
                <a:extLst>
                  <a:ext uri="{FF2B5EF4-FFF2-40B4-BE49-F238E27FC236}">
                    <a16:creationId xmlns:a16="http://schemas.microsoft.com/office/drawing/2014/main" id="{69377855-219B-4A72-8ED3-FE01934A3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53825" y="4253629"/>
                <a:ext cx="460159" cy="460157"/>
              </a:xfrm>
              <a:prstGeom prst="rect">
                <a:avLst/>
              </a:prstGeom>
            </p:spPr>
          </p:pic>
          <p:sp>
            <p:nvSpPr>
              <p:cNvPr id="70" name="右箭头 2">
                <a:extLst>
                  <a:ext uri="{FF2B5EF4-FFF2-40B4-BE49-F238E27FC236}">
                    <a16:creationId xmlns:a16="http://schemas.microsoft.com/office/drawing/2014/main" id="{F3EB8E3D-20D3-4640-B5A5-24B6BD985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492981" y="4438356"/>
                <a:ext cx="1412875" cy="111125"/>
              </a:xfrm>
              <a:prstGeom prst="rightArrow">
                <a:avLst>
                  <a:gd name="adj1" fmla="val 50000"/>
                  <a:gd name="adj2" fmla="val 72224"/>
                </a:avLst>
              </a:pr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91440" tIns="45720" rIns="91440" bIns="4572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" name="右箭头 4">
                <a:extLst>
                  <a:ext uri="{FF2B5EF4-FFF2-40B4-BE49-F238E27FC236}">
                    <a16:creationId xmlns:a16="http://schemas.microsoft.com/office/drawing/2014/main" id="{2CBDEBFA-784C-4F9F-BBCF-C084DED25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011576" y="4446294"/>
                <a:ext cx="1412875" cy="111125"/>
              </a:xfrm>
              <a:prstGeom prst="rightArrow">
                <a:avLst>
                  <a:gd name="adj1" fmla="val 50000"/>
                  <a:gd name="adj2" fmla="val 72224"/>
                </a:avLst>
              </a:pr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91440" tIns="45720" rIns="91440" bIns="4572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66A3F81-96FF-4BE8-ABBA-8F91B9439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05" y="4025606"/>
                <a:ext cx="839788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3296D10F-7839-4247-BE53-8ADECB1B6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0541" y="4025606"/>
                <a:ext cx="839788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C5C7E126-69AC-4B0A-B6B2-651279A1E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7716" y="4025606"/>
                <a:ext cx="839787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D5656215-E3D0-4653-B0E4-D222679DB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5957" y="4025606"/>
                <a:ext cx="839788" cy="83978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6" name="右箭头 4">
                <a:extLst>
                  <a:ext uri="{FF2B5EF4-FFF2-40B4-BE49-F238E27FC236}">
                    <a16:creationId xmlns:a16="http://schemas.microsoft.com/office/drawing/2014/main" id="{12DBAB7C-8DA5-4911-A419-5A7FDF1D8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529064" y="4446294"/>
                <a:ext cx="1412875" cy="111125"/>
              </a:xfrm>
              <a:prstGeom prst="rightArrow">
                <a:avLst>
                  <a:gd name="adj1" fmla="val 50000"/>
                  <a:gd name="adj2" fmla="val 72224"/>
                </a:avLst>
              </a:prstGeom>
              <a:solidFill>
                <a:srgbClr val="E53B4A">
                  <a:alpha val="80000"/>
                </a:srgbClr>
              </a:solidFill>
              <a:ln>
                <a:noFill/>
              </a:ln>
              <a:extLst/>
            </p:spPr>
            <p:txBody>
              <a:bodyPr lIns="91440" tIns="45720" rIns="91440" bIns="4572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77" name="图形 62" descr="平板电脑">
                <a:extLst>
                  <a:ext uri="{FF2B5EF4-FFF2-40B4-BE49-F238E27FC236}">
                    <a16:creationId xmlns:a16="http://schemas.microsoft.com/office/drawing/2014/main" id="{08774488-99E0-48F7-AD32-32BDD2CF8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55771" y="2181778"/>
                <a:ext cx="460159" cy="460159"/>
              </a:xfrm>
              <a:prstGeom prst="rect">
                <a:avLst/>
              </a:prstGeom>
            </p:spPr>
          </p:pic>
          <p:pic>
            <p:nvPicPr>
              <p:cNvPr id="78" name="图形 64" descr="打印机">
                <a:extLst>
                  <a:ext uri="{FF2B5EF4-FFF2-40B4-BE49-F238E27FC236}">
                    <a16:creationId xmlns:a16="http://schemas.microsoft.com/office/drawing/2014/main" id="{4F536233-5CAA-4715-AAE2-84A461721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71246" y="4223881"/>
                <a:ext cx="460159" cy="460159"/>
              </a:xfrm>
              <a:prstGeom prst="rect">
                <a:avLst/>
              </a:prstGeom>
            </p:spPr>
          </p:pic>
          <p:pic>
            <p:nvPicPr>
              <p:cNvPr id="79" name="图形 66" descr="传真机">
                <a:extLst>
                  <a:ext uri="{FF2B5EF4-FFF2-40B4-BE49-F238E27FC236}">
                    <a16:creationId xmlns:a16="http://schemas.microsoft.com/office/drawing/2014/main" id="{5F5F62BF-2F52-4089-AA4C-50C397368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183066" y="4229958"/>
                <a:ext cx="460159" cy="460159"/>
              </a:xfrm>
              <a:prstGeom prst="rect">
                <a:avLst/>
              </a:prstGeom>
            </p:spPr>
          </p:pic>
          <p:pic>
            <p:nvPicPr>
              <p:cNvPr id="80" name="图形 68" descr="无线路由器">
                <a:extLst>
                  <a:ext uri="{FF2B5EF4-FFF2-40B4-BE49-F238E27FC236}">
                    <a16:creationId xmlns:a16="http://schemas.microsoft.com/office/drawing/2014/main" id="{00E455C6-A925-4D57-A330-0869C29D3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86067" y="4208277"/>
                <a:ext cx="460159" cy="460159"/>
              </a:xfrm>
              <a:prstGeom prst="rect">
                <a:avLst/>
              </a:prstGeom>
            </p:spPr>
          </p:pic>
          <p:sp>
            <p:nvSpPr>
              <p:cNvPr id="81" name="TextBox 31">
                <a:extLst>
                  <a:ext uri="{FF2B5EF4-FFF2-40B4-BE49-F238E27FC236}">
                    <a16:creationId xmlns:a16="http://schemas.microsoft.com/office/drawing/2014/main" id="{B366C294-020C-41C4-82C1-323088CE6B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519" y="289146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导入</a:t>
                </a:r>
              </a:p>
            </p:txBody>
          </p:sp>
          <p:sp>
            <p:nvSpPr>
              <p:cNvPr id="82" name="TextBox 31">
                <a:extLst>
                  <a:ext uri="{FF2B5EF4-FFF2-40B4-BE49-F238E27FC236}">
                    <a16:creationId xmlns:a16="http://schemas.microsoft.com/office/drawing/2014/main" id="{29F8F011-2A3C-43A9-BAF7-805B470E7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61183" y="289146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配置</a:t>
                </a:r>
              </a:p>
            </p:txBody>
          </p:sp>
          <p:sp>
            <p:nvSpPr>
              <p:cNvPr id="83" name="TextBox 31">
                <a:extLst>
                  <a:ext uri="{FF2B5EF4-FFF2-40B4-BE49-F238E27FC236}">
                    <a16:creationId xmlns:a16="http://schemas.microsoft.com/office/drawing/2014/main" id="{78E5D805-2ED0-4C69-9C66-EFC204046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3695" y="289146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</a:p>
            </p:txBody>
          </p:sp>
          <p:sp>
            <p:nvSpPr>
              <p:cNvPr id="84" name="TextBox 31">
                <a:extLst>
                  <a:ext uri="{FF2B5EF4-FFF2-40B4-BE49-F238E27FC236}">
                    <a16:creationId xmlns:a16="http://schemas.microsoft.com/office/drawing/2014/main" id="{B0FFA372-8B92-4A62-B123-370FEAE000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37584" y="289146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上传</a:t>
                </a:r>
              </a:p>
            </p:txBody>
          </p:sp>
          <p:sp>
            <p:nvSpPr>
              <p:cNvPr id="85" name="TextBox 31">
                <a:extLst>
                  <a:ext uri="{FF2B5EF4-FFF2-40B4-BE49-F238E27FC236}">
                    <a16:creationId xmlns:a16="http://schemas.microsoft.com/office/drawing/2014/main" id="{A1FF100F-7C48-4093-B2FB-B6672CECF1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519" y="490429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</a:p>
            </p:txBody>
          </p:sp>
          <p:sp>
            <p:nvSpPr>
              <p:cNvPr id="86" name="TextBox 31">
                <a:extLst>
                  <a:ext uri="{FF2B5EF4-FFF2-40B4-BE49-F238E27FC236}">
                    <a16:creationId xmlns:a16="http://schemas.microsoft.com/office/drawing/2014/main" id="{875EDAD8-5E58-4213-9A2C-71211C0177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4160" y="4904300"/>
                <a:ext cx="2933298" cy="740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添加子应用</a:t>
                </a:r>
              </a:p>
            </p:txBody>
          </p:sp>
          <p:sp>
            <p:nvSpPr>
              <p:cNvPr id="87" name="TextBox 31">
                <a:extLst>
                  <a:ext uri="{FF2B5EF4-FFF2-40B4-BE49-F238E27FC236}">
                    <a16:creationId xmlns:a16="http://schemas.microsoft.com/office/drawing/2014/main" id="{C60A483B-B204-4C9A-9082-71235E0A36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3695" y="490429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登录</a:t>
                </a:r>
              </a:p>
            </p:txBody>
          </p:sp>
          <p:sp>
            <p:nvSpPr>
              <p:cNvPr id="88" name="TextBox 31">
                <a:extLst>
                  <a:ext uri="{FF2B5EF4-FFF2-40B4-BE49-F238E27FC236}">
                    <a16:creationId xmlns:a16="http://schemas.microsoft.com/office/drawing/2014/main" id="{13BD603F-3B05-4199-A334-74FFBDB493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37584" y="4904299"/>
                <a:ext cx="152782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charset="-122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下载</a:t>
                </a: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5EA6062-C543-41E3-A940-D67BE6BEAC6A}"/>
                </a:ext>
              </a:extLst>
            </p:cNvPr>
            <p:cNvGrpSpPr/>
            <p:nvPr/>
          </p:nvGrpSpPr>
          <p:grpSpPr>
            <a:xfrm>
              <a:off x="2575516" y="3926826"/>
              <a:ext cx="5614034" cy="851125"/>
              <a:chOff x="2120266" y="5364242"/>
              <a:chExt cx="8998894" cy="1364293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4D67AE34-5B09-48BD-91AD-EDC32FC8A20C}"/>
                  </a:ext>
                </a:extLst>
              </p:cNvPr>
              <p:cNvGrpSpPr/>
              <p:nvPr/>
            </p:nvGrpSpPr>
            <p:grpSpPr>
              <a:xfrm>
                <a:off x="2120266" y="5364242"/>
                <a:ext cx="8998894" cy="1364293"/>
                <a:chOff x="1166519" y="1988841"/>
                <a:chExt cx="8998894" cy="1364293"/>
              </a:xfrm>
            </p:grpSpPr>
            <p:sp>
              <p:nvSpPr>
                <p:cNvPr id="93" name="右箭头 3">
                  <a:extLst>
                    <a:ext uri="{FF2B5EF4-FFF2-40B4-BE49-F238E27FC236}">
                      <a16:creationId xmlns:a16="http://schemas.microsoft.com/office/drawing/2014/main" id="{A5E158EC-A763-4F42-AF2F-BAFB68236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9481" y="2352378"/>
                  <a:ext cx="1412875" cy="111125"/>
                </a:xfrm>
                <a:prstGeom prst="rightArrow">
                  <a:avLst>
                    <a:gd name="adj1" fmla="val 50000"/>
                    <a:gd name="adj2" fmla="val 72224"/>
                  </a:avLst>
                </a:prstGeom>
                <a:solidFill>
                  <a:srgbClr val="E53B4A">
                    <a:alpha val="80000"/>
                  </a:srgbClr>
                </a:solidFill>
                <a:ln>
                  <a:noFill/>
                </a:ln>
                <a:extLst/>
              </p:spPr>
              <p:txBody>
                <a:bodyPr lIns="91440" tIns="45720" rIns="91440" bIns="45720"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4" name="右箭头 5">
                  <a:extLst>
                    <a:ext uri="{FF2B5EF4-FFF2-40B4-BE49-F238E27FC236}">
                      <a16:creationId xmlns:a16="http://schemas.microsoft.com/office/drawing/2014/main" id="{57413BDA-E96D-4A96-B200-8DD8786EE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6325" y="2344440"/>
                  <a:ext cx="1412875" cy="111125"/>
                </a:xfrm>
                <a:prstGeom prst="rightArrow">
                  <a:avLst>
                    <a:gd name="adj1" fmla="val 50000"/>
                    <a:gd name="adj2" fmla="val 72224"/>
                  </a:avLst>
                </a:prstGeom>
                <a:solidFill>
                  <a:srgbClr val="E53B4A">
                    <a:alpha val="80000"/>
                  </a:srgbClr>
                </a:solidFill>
                <a:ln>
                  <a:noFill/>
                </a:ln>
                <a:extLst/>
              </p:spPr>
              <p:txBody>
                <a:bodyPr lIns="91440" tIns="45720" rIns="91440" bIns="45720"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35AEDBBC-C622-46DA-BCD4-DB82B2D3E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0916" y="2004715"/>
                  <a:ext cx="839787" cy="8397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bevel/>
                  <a:headEnd/>
                  <a:tailEnd/>
                </a:ln>
                <a:extLst/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064A2CA6-4C4E-4742-9C9D-E61634D6A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252" y="2004715"/>
                  <a:ext cx="839787" cy="8397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bevel/>
                  <a:headEnd/>
                  <a:tailEnd/>
                </a:ln>
                <a:extLst/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5374F4EA-1772-40FB-98F8-9FF09E41D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7716" y="2003128"/>
                  <a:ext cx="839787" cy="839787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bevel/>
                  <a:headEnd/>
                  <a:tailEnd/>
                </a:ln>
                <a:extLst/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A8BAE641-15A2-437A-A6E2-3A32616CA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65957" y="1988841"/>
                  <a:ext cx="839788" cy="839788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50000"/>
                    </a:schemeClr>
                  </a:solidFill>
                  <a:bevel/>
                  <a:headEnd/>
                  <a:tailEnd/>
                </a:ln>
                <a:extLst/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9" name="右箭头 5">
                  <a:extLst>
                    <a:ext uri="{FF2B5EF4-FFF2-40B4-BE49-F238E27FC236}">
                      <a16:creationId xmlns:a16="http://schemas.microsoft.com/office/drawing/2014/main" id="{12BADF4B-61B0-4A77-BBD5-4F7F90948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3813" y="2344440"/>
                  <a:ext cx="1412875" cy="111125"/>
                </a:xfrm>
                <a:prstGeom prst="rightArrow">
                  <a:avLst>
                    <a:gd name="adj1" fmla="val 50000"/>
                    <a:gd name="adj2" fmla="val 72224"/>
                  </a:avLst>
                </a:prstGeom>
                <a:solidFill>
                  <a:srgbClr val="E53B4A">
                    <a:alpha val="80000"/>
                  </a:srgbClr>
                </a:solidFill>
                <a:ln>
                  <a:noFill/>
                </a:ln>
                <a:extLst/>
              </p:spPr>
              <p:txBody>
                <a:bodyPr lIns="91440" tIns="45720" rIns="91440" bIns="45720"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endParaRPr lang="zh-CN" altLang="zh-CN" sz="24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pic>
              <p:nvPicPr>
                <p:cNvPr id="100" name="图形 54" descr="计算机">
                  <a:extLst>
                    <a:ext uri="{FF2B5EF4-FFF2-40B4-BE49-F238E27FC236}">
                      <a16:creationId xmlns:a16="http://schemas.microsoft.com/office/drawing/2014/main" id="{E0903259-A323-4EBC-A5A6-0717498C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0355" y="2218922"/>
                  <a:ext cx="460159" cy="460157"/>
                </a:xfrm>
                <a:prstGeom prst="rect">
                  <a:avLst/>
                </a:prstGeom>
              </p:spPr>
            </p:pic>
            <p:pic>
              <p:nvPicPr>
                <p:cNvPr id="101" name="图形 60" descr="智能手机">
                  <a:extLst>
                    <a:ext uri="{FF2B5EF4-FFF2-40B4-BE49-F238E27FC236}">
                      <a16:creationId xmlns:a16="http://schemas.microsoft.com/office/drawing/2014/main" id="{0A02DD2F-CBEF-4CD1-9DE4-B472D2927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1421" y="2225486"/>
                  <a:ext cx="460159" cy="460157"/>
                </a:xfrm>
                <a:prstGeom prst="rect">
                  <a:avLst/>
                </a:prstGeom>
              </p:spPr>
            </p:pic>
            <p:sp>
              <p:nvSpPr>
                <p:cNvPr id="102" name="TextBox 31">
                  <a:extLst>
                    <a:ext uri="{FF2B5EF4-FFF2-40B4-BE49-F238E27FC236}">
                      <a16:creationId xmlns:a16="http://schemas.microsoft.com/office/drawing/2014/main" id="{70038C06-349B-47AA-98A4-BB29386A81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6519" y="2891469"/>
                  <a:ext cx="1527829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开发</a:t>
                  </a:r>
                </a:p>
              </p:txBody>
            </p:sp>
            <p:sp>
              <p:nvSpPr>
                <p:cNvPr id="103" name="TextBox 31">
                  <a:extLst>
                    <a:ext uri="{FF2B5EF4-FFF2-40B4-BE49-F238E27FC236}">
                      <a16:creationId xmlns:a16="http://schemas.microsoft.com/office/drawing/2014/main" id="{9B465A62-4016-4735-9951-2D922BE4C6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1183" y="2891469"/>
                  <a:ext cx="1527829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构建</a:t>
                  </a:r>
                </a:p>
              </p:txBody>
            </p:sp>
            <p:sp>
              <p:nvSpPr>
                <p:cNvPr id="104" name="TextBox 31">
                  <a:extLst>
                    <a:ext uri="{FF2B5EF4-FFF2-40B4-BE49-F238E27FC236}">
                      <a16:creationId xmlns:a16="http://schemas.microsoft.com/office/drawing/2014/main" id="{B3A6649D-0D55-4251-A8FE-3A937652FF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43695" y="2891469"/>
                  <a:ext cx="1527829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上传</a:t>
                  </a:r>
                </a:p>
              </p:txBody>
            </p:sp>
            <p:sp>
              <p:nvSpPr>
                <p:cNvPr id="105" name="TextBox 31">
                  <a:extLst>
                    <a:ext uri="{FF2B5EF4-FFF2-40B4-BE49-F238E27FC236}">
                      <a16:creationId xmlns:a16="http://schemas.microsoft.com/office/drawing/2014/main" id="{D44A6E60-65B9-4177-AE04-1778DA694E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37584" y="2891469"/>
                  <a:ext cx="1527829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下载</a:t>
                  </a:r>
                </a:p>
              </p:txBody>
            </p:sp>
          </p:grpSp>
          <p:pic>
            <p:nvPicPr>
              <p:cNvPr id="91" name="图形 58" descr="显示器">
                <a:extLst>
                  <a:ext uri="{FF2B5EF4-FFF2-40B4-BE49-F238E27FC236}">
                    <a16:creationId xmlns:a16="http://schemas.microsoft.com/office/drawing/2014/main" id="{67DF7756-E0A3-4B1D-B1BF-D5F60308F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7176" y="5600887"/>
                <a:ext cx="460159" cy="460157"/>
              </a:xfrm>
              <a:prstGeom prst="rect">
                <a:avLst/>
              </a:prstGeom>
            </p:spPr>
          </p:pic>
          <p:pic>
            <p:nvPicPr>
              <p:cNvPr id="92" name="图形 62" descr="平板电脑">
                <a:extLst>
                  <a:ext uri="{FF2B5EF4-FFF2-40B4-BE49-F238E27FC236}">
                    <a16:creationId xmlns:a16="http://schemas.microsoft.com/office/drawing/2014/main" id="{790CAED9-49E1-42CD-9873-087615C94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632792" y="5608824"/>
                <a:ext cx="460159" cy="460159"/>
              </a:xfrm>
              <a:prstGeom prst="rect">
                <a:avLst/>
              </a:prstGeom>
            </p:spPr>
          </p:pic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9EBA14D-E4D9-4BD7-9602-49737E972E22}"/>
                </a:ext>
              </a:extLst>
            </p:cNvPr>
            <p:cNvGrpSpPr/>
            <p:nvPr/>
          </p:nvGrpSpPr>
          <p:grpSpPr>
            <a:xfrm>
              <a:off x="919047" y="1842036"/>
              <a:ext cx="1037841" cy="709756"/>
              <a:chOff x="5387463" y="1008373"/>
              <a:chExt cx="1037841" cy="709756"/>
            </a:xfrm>
          </p:grpSpPr>
          <p:sp>
            <p:nvSpPr>
              <p:cNvPr id="107" name="圆角矩形 170">
                <a:extLst>
                  <a:ext uri="{FF2B5EF4-FFF2-40B4-BE49-F238E27FC236}">
                    <a16:creationId xmlns:a16="http://schemas.microsoft.com/office/drawing/2014/main" id="{6574EAEF-41BB-4B33-8BAE-57A0A5240E8F}"/>
                  </a:ext>
                </a:extLst>
              </p:cNvPr>
              <p:cNvSpPr/>
              <p:nvPr/>
            </p:nvSpPr>
            <p:spPr>
              <a:xfrm>
                <a:off x="5444815" y="1008373"/>
                <a:ext cx="980489" cy="709756"/>
              </a:xfrm>
              <a:prstGeom prst="roundRect">
                <a:avLst>
                  <a:gd name="adj" fmla="val 667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n-US" altLang="zh-CN" sz="1165" b="1" dirty="0">
                    <a:solidFill>
                      <a:srgbClr val="E600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</a:t>
                </a:r>
                <a:r>
                  <a:rPr lang="en-US" altLang="zh-CN" sz="1165" b="1" dirty="0" err="1">
                    <a:solidFill>
                      <a:srgbClr val="E600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Moli</a:t>
                </a:r>
                <a:endParaRPr lang="en-US" altLang="zh-CN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165" b="1" dirty="0">
                    <a:solidFill>
                      <a:srgbClr val="E600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门户</a:t>
                </a:r>
                <a:endParaRPr lang="en-US" altLang="zh-CN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165" b="1" dirty="0">
                    <a:solidFill>
                      <a:srgbClr val="E600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框架</a:t>
                </a:r>
                <a:endParaRPr lang="en-US" altLang="zh-CN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636E7783-C56A-4C08-8648-2EAA13A8E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7463" y="1055098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FB4885C1-3413-4BC4-B9EF-60B1BE106C97}"/>
                </a:ext>
              </a:extLst>
            </p:cNvPr>
            <p:cNvGrpSpPr/>
            <p:nvPr/>
          </p:nvGrpSpPr>
          <p:grpSpPr>
            <a:xfrm>
              <a:off x="907409" y="4119698"/>
              <a:ext cx="1037841" cy="709756"/>
              <a:chOff x="5387463" y="1008373"/>
              <a:chExt cx="1037841" cy="709756"/>
            </a:xfrm>
          </p:grpSpPr>
          <p:sp>
            <p:nvSpPr>
              <p:cNvPr id="110" name="圆角矩形 170">
                <a:extLst>
                  <a:ext uri="{FF2B5EF4-FFF2-40B4-BE49-F238E27FC236}">
                    <a16:creationId xmlns:a16="http://schemas.microsoft.com/office/drawing/2014/main" id="{FCD7CC6E-5A93-43C9-8A43-553C7DA22E54}"/>
                  </a:ext>
                </a:extLst>
              </p:cNvPr>
              <p:cNvSpPr/>
              <p:nvPr/>
            </p:nvSpPr>
            <p:spPr>
              <a:xfrm>
                <a:off x="5444815" y="1008373"/>
                <a:ext cx="980489" cy="709756"/>
              </a:xfrm>
              <a:prstGeom prst="roundRect">
                <a:avLst>
                  <a:gd name="adj" fmla="val 667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endParaRPr lang="en-US" altLang="zh-CN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165" b="1" dirty="0">
                    <a:solidFill>
                      <a:srgbClr val="E600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1165" b="1" dirty="0">
                    <a:solidFill>
                      <a:srgbClr val="E600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</a:t>
                </a:r>
                <a:endParaRPr lang="en-US" altLang="zh-CN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F6C8F390-0DD4-4E18-AE1C-C5CF74C94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7463" y="1055098"/>
                <a:ext cx="576000" cy="576000"/>
              </a:xfrm>
              <a:prstGeom prst="rect">
                <a:avLst/>
              </a:prstGeom>
            </p:spPr>
          </p:pic>
        </p:grp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21C20A8-EB64-4C7E-B4F3-0418D91C2C07}"/>
                </a:ext>
              </a:extLst>
            </p:cNvPr>
            <p:cNvCxnSpPr/>
            <p:nvPr/>
          </p:nvCxnSpPr>
          <p:spPr>
            <a:xfrm flipV="1">
              <a:off x="907409" y="3528658"/>
              <a:ext cx="7954648" cy="11200"/>
            </a:xfrm>
            <a:prstGeom prst="line">
              <a:avLst/>
            </a:prstGeom>
            <a:ln w="44450">
              <a:solidFill>
                <a:srgbClr val="EA626E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0617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en-US" altLang="zh-CN" b="1" dirty="0" err="1">
                <a:solidFill>
                  <a:srgbClr val="E60012"/>
                </a:solidFill>
              </a:rPr>
              <a:t>moli</a:t>
            </a:r>
            <a:r>
              <a:rPr lang="zh-CN" altLang="en-US" b="1" dirty="0">
                <a:solidFill>
                  <a:srgbClr val="E60012"/>
                </a:solidFill>
              </a:rPr>
              <a:t>门户开发框架</a:t>
            </a: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C40654A3-A8BA-48AB-A382-15595A906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79" y="2237152"/>
            <a:ext cx="1754579" cy="342820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5343AD6C-E9EC-470C-9659-D24382E02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3" y="2237154"/>
            <a:ext cx="1754579" cy="342820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0871147F-EB98-4FD0-AE25-B5DEFB5105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95" y="2241306"/>
            <a:ext cx="1754579" cy="342820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6A27B558-D8B0-4A7A-AD7A-B5DE37DC9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37" y="2237152"/>
            <a:ext cx="1754579" cy="3428200"/>
          </a:xfrm>
          <a:prstGeom prst="rect">
            <a:avLst/>
          </a:prstGeom>
        </p:spPr>
      </p:pic>
      <p:sp>
        <p:nvSpPr>
          <p:cNvPr id="125" name="cursor_161692">
            <a:extLst>
              <a:ext uri="{FF2B5EF4-FFF2-40B4-BE49-F238E27FC236}">
                <a16:creationId xmlns:a16="http://schemas.microsoft.com/office/drawing/2014/main" id="{78D5B40F-A4A2-433B-8DB2-BB054EDD2493}"/>
              </a:ext>
            </a:extLst>
          </p:cNvPr>
          <p:cNvSpPr>
            <a:spLocks noChangeAspect="1"/>
          </p:cNvSpPr>
          <p:nvPr/>
        </p:nvSpPr>
        <p:spPr bwMode="auto">
          <a:xfrm>
            <a:off x="1253143" y="4738253"/>
            <a:ext cx="271005" cy="270595"/>
          </a:xfrm>
          <a:custGeom>
            <a:avLst/>
            <a:gdLst>
              <a:gd name="T0" fmla="*/ 6531 w 6531"/>
              <a:gd name="T1" fmla="*/ 2565 h 6531"/>
              <a:gd name="T2" fmla="*/ 0 w 6531"/>
              <a:gd name="T3" fmla="*/ 0 h 6531"/>
              <a:gd name="T4" fmla="*/ 2565 w 6531"/>
              <a:gd name="T5" fmla="*/ 6531 h 6531"/>
              <a:gd name="T6" fmla="*/ 3172 w 6531"/>
              <a:gd name="T7" fmla="*/ 4152 h 6531"/>
              <a:gd name="T8" fmla="*/ 5369 w 6531"/>
              <a:gd name="T9" fmla="*/ 6349 h 6531"/>
              <a:gd name="T10" fmla="*/ 6349 w 6531"/>
              <a:gd name="T11" fmla="*/ 5369 h 6531"/>
              <a:gd name="T12" fmla="*/ 4152 w 6531"/>
              <a:gd name="T13" fmla="*/ 3172 h 6531"/>
              <a:gd name="T14" fmla="*/ 6531 w 6531"/>
              <a:gd name="T15" fmla="*/ 2565 h 6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31" h="6531">
                <a:moveTo>
                  <a:pt x="6531" y="2565"/>
                </a:moveTo>
                <a:lnTo>
                  <a:pt x="0" y="0"/>
                </a:lnTo>
                <a:lnTo>
                  <a:pt x="2565" y="6531"/>
                </a:lnTo>
                <a:lnTo>
                  <a:pt x="3172" y="4152"/>
                </a:lnTo>
                <a:lnTo>
                  <a:pt x="5369" y="6349"/>
                </a:lnTo>
                <a:lnTo>
                  <a:pt x="6349" y="5369"/>
                </a:lnTo>
                <a:lnTo>
                  <a:pt x="4152" y="3172"/>
                </a:lnTo>
                <a:lnTo>
                  <a:pt x="6531" y="25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</p:sp>
      <p:sp>
        <p:nvSpPr>
          <p:cNvPr id="126" name="cursor_161692">
            <a:extLst>
              <a:ext uri="{FF2B5EF4-FFF2-40B4-BE49-F238E27FC236}">
                <a16:creationId xmlns:a16="http://schemas.microsoft.com/office/drawing/2014/main" id="{A53A719B-A468-4DD6-B9A5-E54D8B8FB6CF}"/>
              </a:ext>
            </a:extLst>
          </p:cNvPr>
          <p:cNvSpPr>
            <a:spLocks noChangeAspect="1"/>
          </p:cNvSpPr>
          <p:nvPr/>
        </p:nvSpPr>
        <p:spPr bwMode="auto">
          <a:xfrm>
            <a:off x="4795537" y="3955406"/>
            <a:ext cx="271005" cy="270595"/>
          </a:xfrm>
          <a:custGeom>
            <a:avLst/>
            <a:gdLst>
              <a:gd name="T0" fmla="*/ 6531 w 6531"/>
              <a:gd name="T1" fmla="*/ 2565 h 6531"/>
              <a:gd name="T2" fmla="*/ 0 w 6531"/>
              <a:gd name="T3" fmla="*/ 0 h 6531"/>
              <a:gd name="T4" fmla="*/ 2565 w 6531"/>
              <a:gd name="T5" fmla="*/ 6531 h 6531"/>
              <a:gd name="T6" fmla="*/ 3172 w 6531"/>
              <a:gd name="T7" fmla="*/ 4152 h 6531"/>
              <a:gd name="T8" fmla="*/ 5369 w 6531"/>
              <a:gd name="T9" fmla="*/ 6349 h 6531"/>
              <a:gd name="T10" fmla="*/ 6349 w 6531"/>
              <a:gd name="T11" fmla="*/ 5369 h 6531"/>
              <a:gd name="T12" fmla="*/ 4152 w 6531"/>
              <a:gd name="T13" fmla="*/ 3172 h 6531"/>
              <a:gd name="T14" fmla="*/ 6531 w 6531"/>
              <a:gd name="T15" fmla="*/ 2565 h 6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31" h="6531">
                <a:moveTo>
                  <a:pt x="6531" y="2565"/>
                </a:moveTo>
                <a:lnTo>
                  <a:pt x="0" y="0"/>
                </a:lnTo>
                <a:lnTo>
                  <a:pt x="2565" y="6531"/>
                </a:lnTo>
                <a:lnTo>
                  <a:pt x="3172" y="4152"/>
                </a:lnTo>
                <a:lnTo>
                  <a:pt x="5369" y="6349"/>
                </a:lnTo>
                <a:lnTo>
                  <a:pt x="6349" y="5369"/>
                </a:lnTo>
                <a:lnTo>
                  <a:pt x="4152" y="3172"/>
                </a:lnTo>
                <a:lnTo>
                  <a:pt x="6531" y="25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</p:sp>
      <p:sp>
        <p:nvSpPr>
          <p:cNvPr id="127" name="cursor_161692">
            <a:extLst>
              <a:ext uri="{FF2B5EF4-FFF2-40B4-BE49-F238E27FC236}">
                <a16:creationId xmlns:a16="http://schemas.microsoft.com/office/drawing/2014/main" id="{D5653E5D-E465-458F-A3CF-63C0F5D493E3}"/>
              </a:ext>
            </a:extLst>
          </p:cNvPr>
          <p:cNvSpPr>
            <a:spLocks noChangeAspect="1"/>
          </p:cNvSpPr>
          <p:nvPr/>
        </p:nvSpPr>
        <p:spPr bwMode="auto">
          <a:xfrm>
            <a:off x="7638324" y="2488738"/>
            <a:ext cx="271005" cy="270595"/>
          </a:xfrm>
          <a:custGeom>
            <a:avLst/>
            <a:gdLst>
              <a:gd name="T0" fmla="*/ 6531 w 6531"/>
              <a:gd name="T1" fmla="*/ 2565 h 6531"/>
              <a:gd name="T2" fmla="*/ 0 w 6531"/>
              <a:gd name="T3" fmla="*/ 0 h 6531"/>
              <a:gd name="T4" fmla="*/ 2565 w 6531"/>
              <a:gd name="T5" fmla="*/ 6531 h 6531"/>
              <a:gd name="T6" fmla="*/ 3172 w 6531"/>
              <a:gd name="T7" fmla="*/ 4152 h 6531"/>
              <a:gd name="T8" fmla="*/ 5369 w 6531"/>
              <a:gd name="T9" fmla="*/ 6349 h 6531"/>
              <a:gd name="T10" fmla="*/ 6349 w 6531"/>
              <a:gd name="T11" fmla="*/ 5369 h 6531"/>
              <a:gd name="T12" fmla="*/ 4152 w 6531"/>
              <a:gd name="T13" fmla="*/ 3172 h 6531"/>
              <a:gd name="T14" fmla="*/ 6531 w 6531"/>
              <a:gd name="T15" fmla="*/ 2565 h 6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31" h="6531">
                <a:moveTo>
                  <a:pt x="6531" y="2565"/>
                </a:moveTo>
                <a:lnTo>
                  <a:pt x="0" y="0"/>
                </a:lnTo>
                <a:lnTo>
                  <a:pt x="2565" y="6531"/>
                </a:lnTo>
                <a:lnTo>
                  <a:pt x="3172" y="4152"/>
                </a:lnTo>
                <a:lnTo>
                  <a:pt x="5369" y="6349"/>
                </a:lnTo>
                <a:lnTo>
                  <a:pt x="6349" y="5369"/>
                </a:lnTo>
                <a:lnTo>
                  <a:pt x="4152" y="3172"/>
                </a:lnTo>
                <a:lnTo>
                  <a:pt x="6531" y="25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</p:sp>
      <p:sp>
        <p:nvSpPr>
          <p:cNvPr id="128" name="cursor_161692">
            <a:extLst>
              <a:ext uri="{FF2B5EF4-FFF2-40B4-BE49-F238E27FC236}">
                <a16:creationId xmlns:a16="http://schemas.microsoft.com/office/drawing/2014/main" id="{9A6E3AE1-4B5D-4017-8071-B1056EE751AA}"/>
              </a:ext>
            </a:extLst>
          </p:cNvPr>
          <p:cNvSpPr>
            <a:spLocks noChangeAspect="1"/>
          </p:cNvSpPr>
          <p:nvPr/>
        </p:nvSpPr>
        <p:spPr bwMode="auto">
          <a:xfrm>
            <a:off x="8745565" y="3129995"/>
            <a:ext cx="271005" cy="270595"/>
          </a:xfrm>
          <a:custGeom>
            <a:avLst/>
            <a:gdLst>
              <a:gd name="T0" fmla="*/ 6531 w 6531"/>
              <a:gd name="T1" fmla="*/ 2565 h 6531"/>
              <a:gd name="T2" fmla="*/ 0 w 6531"/>
              <a:gd name="T3" fmla="*/ 0 h 6531"/>
              <a:gd name="T4" fmla="*/ 2565 w 6531"/>
              <a:gd name="T5" fmla="*/ 6531 h 6531"/>
              <a:gd name="T6" fmla="*/ 3172 w 6531"/>
              <a:gd name="T7" fmla="*/ 4152 h 6531"/>
              <a:gd name="T8" fmla="*/ 5369 w 6531"/>
              <a:gd name="T9" fmla="*/ 6349 h 6531"/>
              <a:gd name="T10" fmla="*/ 6349 w 6531"/>
              <a:gd name="T11" fmla="*/ 5369 h 6531"/>
              <a:gd name="T12" fmla="*/ 4152 w 6531"/>
              <a:gd name="T13" fmla="*/ 3172 h 6531"/>
              <a:gd name="T14" fmla="*/ 6531 w 6531"/>
              <a:gd name="T15" fmla="*/ 2565 h 6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31" h="6531">
                <a:moveTo>
                  <a:pt x="6531" y="2565"/>
                </a:moveTo>
                <a:lnTo>
                  <a:pt x="0" y="0"/>
                </a:lnTo>
                <a:lnTo>
                  <a:pt x="2565" y="6531"/>
                </a:lnTo>
                <a:lnTo>
                  <a:pt x="3172" y="4152"/>
                </a:lnTo>
                <a:lnTo>
                  <a:pt x="5369" y="6349"/>
                </a:lnTo>
                <a:lnTo>
                  <a:pt x="6349" y="5369"/>
                </a:lnTo>
                <a:lnTo>
                  <a:pt x="4152" y="3172"/>
                </a:lnTo>
                <a:lnTo>
                  <a:pt x="6531" y="25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477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工作\2017\用友\集团\8.31新PPTvi\封面封底\目录页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9936" y="395033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企业移动管理平台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936" y="3121225"/>
            <a:ext cx="5513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移动应用中间件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937" y="229211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移动开发平台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9936" y="4779434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 </a:t>
            </a: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门户开发框架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7" y="1463014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产品功能介绍</a:t>
            </a:r>
          </a:p>
        </p:txBody>
      </p:sp>
      <p:pic>
        <p:nvPicPr>
          <p:cNvPr id="21508" name="Picture 4" descr="C:\Users\win7.5\Desktop\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1568076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5DB51FB-2366-43EA-B22D-8222F6C89B84}"/>
              </a:ext>
            </a:extLst>
          </p:cNvPr>
          <p:cNvSpPr txBox="1"/>
          <p:nvPr/>
        </p:nvSpPr>
        <p:spPr>
          <a:xfrm>
            <a:off x="5519936" y="5608538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iuap</a:t>
            </a:r>
            <a:r>
              <a:rPr lang="en-US" altLang="zh-CN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mobile </a:t>
            </a:r>
            <a:r>
              <a:rPr lang="zh-CN" altLang="en-US" sz="3200" dirty="0">
                <a:solidFill>
                  <a:srgbClr val="E6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典型案例分享</a:t>
            </a:r>
          </a:p>
        </p:txBody>
      </p:sp>
      <p:pic>
        <p:nvPicPr>
          <p:cNvPr id="18" name="Picture 4" descr="C:\Users\win7.5\Desktop\灰.png">
            <a:extLst>
              <a:ext uri="{FF2B5EF4-FFF2-40B4-BE49-F238E27FC236}">
                <a16:creationId xmlns:a16="http://schemas.microsoft.com/office/drawing/2014/main" id="{762375EE-6DBC-44A2-A361-83CBD9B7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2391694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win7.5\Desktop\灰.png">
            <a:extLst>
              <a:ext uri="{FF2B5EF4-FFF2-40B4-BE49-F238E27FC236}">
                <a16:creationId xmlns:a16="http://schemas.microsoft.com/office/drawing/2014/main" id="{80FDD7DA-5F60-4774-9E63-FCCD1E46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3226287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win7.5\Desktop\灰.png">
            <a:extLst>
              <a:ext uri="{FF2B5EF4-FFF2-40B4-BE49-F238E27FC236}">
                <a16:creationId xmlns:a16="http://schemas.microsoft.com/office/drawing/2014/main" id="{98C0CE77-8B86-4229-9694-2CF6640C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020218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win7.5\Desktop\红.png">
            <a:extLst>
              <a:ext uri="{FF2B5EF4-FFF2-40B4-BE49-F238E27FC236}">
                <a16:creationId xmlns:a16="http://schemas.microsoft.com/office/drawing/2014/main" id="{DBB1CED5-2E8E-4686-BD86-D44655D5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5726828"/>
            <a:ext cx="569383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win7.5\Desktop\灰.png">
            <a:extLst>
              <a:ext uri="{FF2B5EF4-FFF2-40B4-BE49-F238E27FC236}">
                <a16:creationId xmlns:a16="http://schemas.microsoft.com/office/drawing/2014/main" id="{1B49B943-2F73-4675-8A87-84E03C41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3" y="4873523"/>
            <a:ext cx="569384" cy="3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02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移动平台案例分享：贵州茅台集团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07BED3-278B-4DE1-9B90-26AB81F7D878}"/>
              </a:ext>
            </a:extLst>
          </p:cNvPr>
          <p:cNvSpPr/>
          <p:nvPr/>
        </p:nvSpPr>
        <p:spPr>
          <a:xfrm>
            <a:off x="3333716" y="921545"/>
            <a:ext cx="81664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中国贵州茅台酒厂（集团）有限责任公司，现占地面积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余亩，建筑面积近三百万平方米，员工近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万人。公司拥有全资子公司、控股公司、参股公司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家，涉足产业领域包括白酒、啤酒、葡萄酒、证劵、银行、保险、物业、科研、旅游、房地产开发等。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61805B-EB01-438A-912E-1C3C29775022}"/>
              </a:ext>
            </a:extLst>
          </p:cNvPr>
          <p:cNvSpPr/>
          <p:nvPr/>
        </p:nvSpPr>
        <p:spPr>
          <a:xfrm>
            <a:off x="1013256" y="5933580"/>
            <a:ext cx="10358789" cy="70057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了茅台产品供应链过程中茅台库管员、质检员等岗位在移动端进行产业链中的相关信息录入、查询等功能。凭借全新的移动模式、移动安全，改变了用户完成工作的方式，帮助员工随时随地进行录入相关单据，突破空间限制，提高工作效率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 descr="http://mobile.yyuap.com/res/images/case/maotai_icon.gif">
            <a:extLst>
              <a:ext uri="{FF2B5EF4-FFF2-40B4-BE49-F238E27FC236}">
                <a16:creationId xmlns:a16="http://schemas.microsoft.com/office/drawing/2014/main" id="{BC939375-287F-447C-A3F9-6ADBB41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1" y="1293030"/>
            <a:ext cx="2806335" cy="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 descr="http://mobile.yyuap.com/res/images/case/maotai_img01.png">
            <a:extLst>
              <a:ext uri="{FF2B5EF4-FFF2-40B4-BE49-F238E27FC236}">
                <a16:creationId xmlns:a16="http://schemas.microsoft.com/office/drawing/2014/main" id="{3BDB562F-A0BC-4586-9627-E3CDA33B990D}"/>
              </a:ext>
            </a:extLst>
          </p:cNvPr>
          <p:cNvPicPr/>
          <p:nvPr/>
        </p:nvPicPr>
        <p:blipFill rotWithShape="1">
          <a:blip r:embed="rId3"/>
          <a:srcRect t="4323"/>
          <a:stretch/>
        </p:blipFill>
        <p:spPr bwMode="auto">
          <a:xfrm>
            <a:off x="553919" y="2281001"/>
            <a:ext cx="2580099" cy="346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 descr="http://mobile.yyuap.com/res/images/case/maotai_img02.png">
            <a:extLst>
              <a:ext uri="{FF2B5EF4-FFF2-40B4-BE49-F238E27FC236}">
                <a16:creationId xmlns:a16="http://schemas.microsoft.com/office/drawing/2014/main" id="{C1A00FB6-2C56-493E-BE8D-4A10B16A63D0}"/>
              </a:ext>
            </a:extLst>
          </p:cNvPr>
          <p:cNvPicPr/>
          <p:nvPr/>
        </p:nvPicPr>
        <p:blipFill rotWithShape="1">
          <a:blip r:embed="rId4" cstate="print"/>
          <a:srcRect t="4299"/>
          <a:stretch/>
        </p:blipFill>
        <p:spPr bwMode="auto">
          <a:xfrm>
            <a:off x="3284743" y="2281001"/>
            <a:ext cx="2672243" cy="346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http://mobile.yyuap.com/res/images/case/maotai_img03.png">
            <a:extLst>
              <a:ext uri="{FF2B5EF4-FFF2-40B4-BE49-F238E27FC236}">
                <a16:creationId xmlns:a16="http://schemas.microsoft.com/office/drawing/2014/main" id="{2871F7BC-24A9-4F7A-AB63-E8080214EBC2}"/>
              </a:ext>
            </a:extLst>
          </p:cNvPr>
          <p:cNvPicPr/>
          <p:nvPr/>
        </p:nvPicPr>
        <p:blipFill rotWithShape="1">
          <a:blip r:embed="rId5"/>
          <a:srcRect t="4032"/>
          <a:stretch/>
        </p:blipFill>
        <p:spPr bwMode="auto">
          <a:xfrm>
            <a:off x="6107711" y="2281001"/>
            <a:ext cx="2565341" cy="34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 descr="http://mobile.yyuap.com/res/images/case/maotai_img04.png">
            <a:extLst>
              <a:ext uri="{FF2B5EF4-FFF2-40B4-BE49-F238E27FC236}">
                <a16:creationId xmlns:a16="http://schemas.microsoft.com/office/drawing/2014/main" id="{42A1FF51-6EDD-4754-8247-08064C9FD99C}"/>
              </a:ext>
            </a:extLst>
          </p:cNvPr>
          <p:cNvPicPr/>
          <p:nvPr/>
        </p:nvPicPr>
        <p:blipFill rotWithShape="1">
          <a:blip r:embed="rId6"/>
          <a:srcRect t="4220"/>
          <a:stretch/>
        </p:blipFill>
        <p:spPr bwMode="auto">
          <a:xfrm>
            <a:off x="8823778" y="2281001"/>
            <a:ext cx="2641267" cy="345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03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移动平台案例分享：安徽泰源机械工程</a:t>
            </a:r>
            <a:r>
              <a:rPr lang="en-US" altLang="zh-CN" b="1" dirty="0">
                <a:solidFill>
                  <a:srgbClr val="E60012"/>
                </a:solidFill>
              </a:rPr>
              <a:t>-</a:t>
            </a:r>
            <a:r>
              <a:rPr lang="zh-CN" altLang="en-US" b="1" dirty="0">
                <a:solidFill>
                  <a:srgbClr val="E60012"/>
                </a:solidFill>
              </a:rPr>
              <a:t>移动派单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76906D-E7E2-4C35-9AB5-3621CED57AB8}"/>
              </a:ext>
            </a:extLst>
          </p:cNvPr>
          <p:cNvGrpSpPr/>
          <p:nvPr/>
        </p:nvGrpSpPr>
        <p:grpSpPr>
          <a:xfrm>
            <a:off x="609600" y="861189"/>
            <a:ext cx="10972800" cy="5876131"/>
            <a:chOff x="107504" y="577205"/>
            <a:chExt cx="8858861" cy="5876131"/>
          </a:xfrm>
        </p:grpSpPr>
        <p:pic>
          <p:nvPicPr>
            <p:cNvPr id="10" name="Picture 2" descr="http://mobile.yyuap.com/new/static/res/images/case/ty_icon.jpg">
              <a:extLst>
                <a:ext uri="{FF2B5EF4-FFF2-40B4-BE49-F238E27FC236}">
                  <a16:creationId xmlns:a16="http://schemas.microsoft.com/office/drawing/2014/main" id="{AB8FA999-A64B-415D-8EDD-14E4380DE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577205"/>
              <a:ext cx="1952509" cy="1035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08F73C8-03CE-40B9-856F-4832AB865276}"/>
                </a:ext>
              </a:extLst>
            </p:cNvPr>
            <p:cNvSpPr/>
            <p:nvPr/>
          </p:nvSpPr>
          <p:spPr>
            <a:xfrm>
              <a:off x="2060013" y="699183"/>
              <a:ext cx="65630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安徽省泰源工程机械有限责任公司，主要经营斗山挖掘机主机、配件的销售，以及售后服务、工程机械改装、维修、租赁及技术咨询业务。</a:t>
              </a:r>
              <a:endParaRPr lang="zh-CN" altLang="en-US" sz="1400" dirty="0"/>
            </a:p>
          </p:txBody>
        </p:sp>
        <p:grpSp>
          <p:nvGrpSpPr>
            <p:cNvPr id="19" name="组合 10">
              <a:extLst>
                <a:ext uri="{FF2B5EF4-FFF2-40B4-BE49-F238E27FC236}">
                  <a16:creationId xmlns:a16="http://schemas.microsoft.com/office/drawing/2014/main" id="{4E255CA6-A3D4-4065-86AA-5C3768B906D5}"/>
                </a:ext>
              </a:extLst>
            </p:cNvPr>
            <p:cNvGrpSpPr/>
            <p:nvPr/>
          </p:nvGrpSpPr>
          <p:grpSpPr>
            <a:xfrm>
              <a:off x="304913" y="1766423"/>
              <a:ext cx="8661452" cy="3822817"/>
              <a:chOff x="-2719064" y="706725"/>
              <a:chExt cx="14692508" cy="571541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B9B0BF93-BED9-459F-B6BC-87FBE0FE2601}"/>
                  </a:ext>
                </a:extLst>
              </p:cNvPr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2719064" y="707099"/>
                <a:ext cx="3555041" cy="5715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A799407B-ADF8-4B65-B520-9B07945B33CA}"/>
                  </a:ext>
                </a:extLst>
              </p:cNvPr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35977" y="707099"/>
                <a:ext cx="3717767" cy="545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543F2FEA-09F5-4143-B08B-84F86936BA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l="-1182"/>
              <a:stretch/>
            </p:blipFill>
            <p:spPr bwMode="auto">
              <a:xfrm>
                <a:off x="4462631" y="709067"/>
                <a:ext cx="3797177" cy="5430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F3A93DC5-E8F6-4CD7-B370-4FE23AFA12AB}"/>
                  </a:ext>
                </a:extLst>
              </p:cNvPr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238892" y="706725"/>
                <a:ext cx="3734552" cy="5433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EBD6D33-0130-405E-B955-9B2F2147EE11}"/>
                </a:ext>
              </a:extLst>
            </p:cNvPr>
            <p:cNvSpPr/>
            <p:nvPr/>
          </p:nvSpPr>
          <p:spPr>
            <a:xfrm>
              <a:off x="996519" y="5752760"/>
              <a:ext cx="6912768" cy="70057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基于实时位置进行内部服务资源调配，从用户角度提高响应速度，持续经营客户；从公司角度提高内部资源使用效率。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72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-</a:t>
            </a:r>
            <a:r>
              <a:rPr lang="zh-CN" altLang="en-US" b="1" dirty="0">
                <a:solidFill>
                  <a:srgbClr val="E60012"/>
                </a:solidFill>
              </a:rPr>
              <a:t>产品定位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0D4C0AC-9BD6-4D21-8052-316CA171ED83}"/>
              </a:ext>
            </a:extLst>
          </p:cNvPr>
          <p:cNvSpPr txBox="1"/>
          <p:nvPr/>
        </p:nvSpPr>
        <p:spPr>
          <a:xfrm>
            <a:off x="360613" y="1014060"/>
            <a:ext cx="11304006" cy="89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iuap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mobile</a:t>
            </a:r>
            <a:r>
              <a:rPr lang="zh-CN" altLang="en-US" kern="2800" spc="100" dirty="0">
                <a:latin typeface="微软雅黑" pitchFamily="34" charset="-122"/>
                <a:ea typeface="微软雅黑" pitchFamily="34" charset="-122"/>
              </a:rPr>
              <a:t>是覆盖开发、集成、部署实施和运维管理等各个阶段的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移动综合能力平台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，是支撑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B2E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（企业员工）、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B2C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（公众客户）、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B2P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（合作伙伴）等不同类型通用应用或行业应用的统一平台。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FADE681-59B8-459C-9B55-14B78182ED51}"/>
              </a:ext>
            </a:extLst>
          </p:cNvPr>
          <p:cNvGrpSpPr/>
          <p:nvPr/>
        </p:nvGrpSpPr>
        <p:grpSpPr>
          <a:xfrm>
            <a:off x="451861" y="2228614"/>
            <a:ext cx="3331295" cy="4101922"/>
            <a:chOff x="346226" y="2376592"/>
            <a:chExt cx="2287543" cy="410192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7F4E784-EFE2-4A17-B215-A20848DC8692}"/>
                </a:ext>
              </a:extLst>
            </p:cNvPr>
            <p:cNvCxnSpPr/>
            <p:nvPr/>
          </p:nvCxnSpPr>
          <p:spPr bwMode="auto">
            <a:xfrm>
              <a:off x="2633769" y="2416310"/>
              <a:ext cx="0" cy="3828786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8C905A51-48AC-4ADB-926E-BE6B48273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226" y="2376592"/>
              <a:ext cx="22159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移动开发平台</a:t>
              </a:r>
              <a:endParaRPr lang="en-US" altLang="zh-CN" sz="2000" b="1" dirty="0">
                <a:solidFill>
                  <a:srgbClr val="C800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400" i="1" dirty="0">
                  <a:solidFill>
                    <a:srgbClr val="C8000E"/>
                  </a:solidFill>
                  <a:latin typeface="楷体" pitchFamily="49" charset="-122"/>
                  <a:ea typeface="楷体" pitchFamily="49" charset="-122"/>
                </a:rPr>
                <a:t>简化移动应用的开发复杂度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BB82A5F0-0F4A-4CF8-B241-9A373E1B7A51}"/>
                </a:ext>
              </a:extLst>
            </p:cNvPr>
            <p:cNvSpPr txBox="1"/>
            <p:nvPr/>
          </p:nvSpPr>
          <p:spPr bwMode="auto">
            <a:xfrm>
              <a:off x="365039" y="3382474"/>
              <a:ext cx="2197153" cy="309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一次构建，到处运行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iOS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Hybrid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Native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方式开发移动应用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统一的开发环境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支持多种屏幕尺寸、分辨率自适应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基于标准的语言：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JavaScript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HTML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CSS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统一构建工具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快速开发交付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59A7A69-C872-4413-BD95-4F2FCAE71CFE}"/>
              </a:ext>
            </a:extLst>
          </p:cNvPr>
          <p:cNvGrpSpPr/>
          <p:nvPr/>
        </p:nvGrpSpPr>
        <p:grpSpPr>
          <a:xfrm>
            <a:off x="4000799" y="2204864"/>
            <a:ext cx="3545740" cy="4434077"/>
            <a:chOff x="346225" y="2305342"/>
            <a:chExt cx="2434802" cy="443407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60B372B-1B39-4A2D-B8AD-F1A4AC755B87}"/>
                </a:ext>
              </a:extLst>
            </p:cNvPr>
            <p:cNvCxnSpPr/>
            <p:nvPr/>
          </p:nvCxnSpPr>
          <p:spPr bwMode="auto">
            <a:xfrm>
              <a:off x="2781027" y="2404435"/>
              <a:ext cx="0" cy="3828786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56150078-B3DE-4A8F-A3ED-8FB8180DE7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225" y="2305342"/>
              <a:ext cx="2301662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移动管理</a:t>
              </a:r>
              <a:endParaRPr lang="en-US" altLang="zh-CN" sz="2000" b="1" dirty="0">
                <a:solidFill>
                  <a:srgbClr val="C800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400" i="1" dirty="0">
                  <a:solidFill>
                    <a:srgbClr val="C8000E"/>
                  </a:solidFill>
                  <a:latin typeface="楷体" pitchFamily="49" charset="-122"/>
                  <a:ea typeface="楷体" pitchFamily="49" charset="-122"/>
                </a:rPr>
                <a:t>简化企业</a:t>
              </a:r>
              <a:r>
                <a:rPr lang="en-US" altLang="zh-CN" sz="1400" i="1" dirty="0">
                  <a:solidFill>
                    <a:srgbClr val="C8000E"/>
                  </a:solidFill>
                  <a:latin typeface="楷体" pitchFamily="49" charset="-122"/>
                  <a:ea typeface="楷体" pitchFamily="49" charset="-122"/>
                </a:rPr>
                <a:t>IT</a:t>
              </a:r>
              <a:r>
                <a:rPr lang="zh-CN" altLang="en-US" sz="1400" i="1" dirty="0">
                  <a:solidFill>
                    <a:srgbClr val="C8000E"/>
                  </a:solidFill>
                  <a:latin typeface="楷体" pitchFamily="49" charset="-122"/>
                  <a:ea typeface="楷体" pitchFamily="49" charset="-122"/>
                </a:rPr>
                <a:t>管理，提供用户、移动设备、移动应用等全面的监控和管理服务</a:t>
              </a: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04FA2B4-8FF0-4B11-912B-DBB4C48A5425}"/>
                </a:ext>
              </a:extLst>
            </p:cNvPr>
            <p:cNvSpPr txBox="1"/>
            <p:nvPr/>
          </p:nvSpPr>
          <p:spPr bwMode="auto">
            <a:xfrm>
              <a:off x="365040" y="3323099"/>
              <a:ext cx="2282848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无缝接入企业的用户管理系统，支持多级组织管理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丰富的移动设备管理功能，便于管理大量的设备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BYOD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COPE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环境里管理设备上的重要数据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移动应用集中管理、发布、更新、远程安装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为大量设备轻松分发移动应用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应用集成，为用户提供统一的应用入口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分析和使用报告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3911788-1DFF-486D-A855-C49FD702A269}"/>
              </a:ext>
            </a:extLst>
          </p:cNvPr>
          <p:cNvGrpSpPr/>
          <p:nvPr/>
        </p:nvGrpSpPr>
        <p:grpSpPr>
          <a:xfrm>
            <a:off x="7740427" y="4435840"/>
            <a:ext cx="3338822" cy="2198210"/>
            <a:chOff x="6407539" y="1819767"/>
            <a:chExt cx="2345290" cy="2198210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186F066C-3789-46D0-9D80-DADD4A85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539" y="1819767"/>
              <a:ext cx="234529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移动安全</a:t>
              </a:r>
              <a:endParaRPr lang="en-US" altLang="zh-CN" sz="2000" b="1" dirty="0">
                <a:solidFill>
                  <a:srgbClr val="C800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400" i="1" dirty="0">
                  <a:solidFill>
                    <a:srgbClr val="C8000E"/>
                  </a:solidFill>
                  <a:latin typeface="楷体" pitchFamily="49" charset="-122"/>
                  <a:ea typeface="楷体" pitchFamily="49" charset="-122"/>
                </a:rPr>
                <a:t>为移动业务数据提供安全保障</a:t>
              </a: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6D7E16F2-1840-4D17-BECB-5852EDCB1CA3}"/>
                </a:ext>
              </a:extLst>
            </p:cNvPr>
            <p:cNvSpPr txBox="1"/>
            <p:nvPr/>
          </p:nvSpPr>
          <p:spPr bwMode="auto">
            <a:xfrm>
              <a:off x="6428396" y="2540649"/>
              <a:ext cx="2236770" cy="1477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用户数据加密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单点登录机制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SSL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加密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多要素认证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端到端的安全机制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6F3B8B4-A156-4CC1-817E-94ED3A8D9513}"/>
              </a:ext>
            </a:extLst>
          </p:cNvPr>
          <p:cNvGrpSpPr/>
          <p:nvPr/>
        </p:nvGrpSpPr>
        <p:grpSpPr>
          <a:xfrm>
            <a:off x="7740427" y="2203592"/>
            <a:ext cx="3338822" cy="2450815"/>
            <a:chOff x="6462311" y="4226212"/>
            <a:chExt cx="2541693" cy="2450815"/>
          </a:xfrm>
        </p:grpSpPr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BC25D894-F0E7-4342-B6C7-6636DB27C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2311" y="4226212"/>
              <a:ext cx="2541693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移动中间件</a:t>
              </a:r>
              <a:r>
                <a:rPr lang="zh-CN" altLang="en-US" sz="1400" b="1" spc="-15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b="1" spc="-15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 Server</a:t>
              </a:r>
              <a:r>
                <a:rPr lang="zh-CN" altLang="en-US" sz="1400" b="1" spc="-15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b="1" spc="-150" dirty="0">
                <a:solidFill>
                  <a:srgbClr val="C800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800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400" i="1" dirty="0">
                  <a:solidFill>
                    <a:srgbClr val="C8000E"/>
                  </a:solidFill>
                  <a:latin typeface="楷体" pitchFamily="49" charset="-122"/>
                  <a:ea typeface="楷体" pitchFamily="49" charset="-122"/>
                </a:rPr>
                <a:t>实现与后台各类业务系统的有效集成，降低开发和实施成本</a:t>
              </a: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A70D8D2C-05BD-4977-93B2-3E8FC16FEC24}"/>
                </a:ext>
              </a:extLst>
            </p:cNvPr>
            <p:cNvSpPr txBox="1"/>
            <p:nvPr/>
          </p:nvSpPr>
          <p:spPr bwMode="auto">
            <a:xfrm>
              <a:off x="6483168" y="5234324"/>
              <a:ext cx="2425833" cy="144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UAP Server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可靠、高可用性和高扩展性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支持连接多种后端系统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利用后端现有的服务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657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移动平台案例分享：安徽泰源机械工程</a:t>
            </a:r>
            <a:r>
              <a:rPr lang="en-US" altLang="zh-CN" b="1" dirty="0">
                <a:solidFill>
                  <a:srgbClr val="E60012"/>
                </a:solidFill>
              </a:rPr>
              <a:t>-</a:t>
            </a:r>
            <a:r>
              <a:rPr lang="zh-CN" altLang="en-US" b="1" dirty="0">
                <a:solidFill>
                  <a:srgbClr val="E60012"/>
                </a:solidFill>
              </a:rPr>
              <a:t>移动支付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57338E-DA44-4F8C-B65F-691839934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8184" r="24800"/>
          <a:stretch/>
        </p:blipFill>
        <p:spPr>
          <a:xfrm>
            <a:off x="3107668" y="1063789"/>
            <a:ext cx="5976664" cy="473042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841F8C5-9C5C-4164-8B30-41E58ACD952F}"/>
              </a:ext>
            </a:extLst>
          </p:cNvPr>
          <p:cNvSpPr/>
          <p:nvPr/>
        </p:nvSpPr>
        <p:spPr>
          <a:xfrm>
            <a:off x="2639616" y="5999543"/>
            <a:ext cx="6912768" cy="70057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移动支付已经成为移动互联网基础设施的关键节点。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用友畅捷支付于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年获得支付牌照，可以从事银行卡单、互联网支付等业务。</a:t>
            </a:r>
          </a:p>
        </p:txBody>
      </p:sp>
    </p:spTree>
    <p:extLst>
      <p:ext uri="{BB962C8B-B14F-4D97-AF65-F5344CB8AC3E}">
        <p14:creationId xmlns:p14="http://schemas.microsoft.com/office/powerpoint/2010/main" val="116347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移动平台案例分享：安徽泰源机械工程</a:t>
            </a:r>
            <a:r>
              <a:rPr lang="en-US" altLang="zh-CN" b="1" dirty="0">
                <a:solidFill>
                  <a:srgbClr val="E60012"/>
                </a:solidFill>
              </a:rPr>
              <a:t>-</a:t>
            </a:r>
            <a:r>
              <a:rPr lang="zh-CN" altLang="en-US" b="1" dirty="0">
                <a:solidFill>
                  <a:srgbClr val="E60012"/>
                </a:solidFill>
              </a:rPr>
              <a:t>移动审批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725461-E35C-4F3C-A2BE-9C09A18DFED3}"/>
              </a:ext>
            </a:extLst>
          </p:cNvPr>
          <p:cNvGrpSpPr/>
          <p:nvPr/>
        </p:nvGrpSpPr>
        <p:grpSpPr>
          <a:xfrm>
            <a:off x="691819" y="942159"/>
            <a:ext cx="11110161" cy="5795161"/>
            <a:chOff x="107338" y="696263"/>
            <a:chExt cx="9036662" cy="57951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3A2378-3AE6-4DF4-85E2-960DBA2C6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0" t="7759" r="2750"/>
            <a:stretch/>
          </p:blipFill>
          <p:spPr>
            <a:xfrm>
              <a:off x="107338" y="696263"/>
              <a:ext cx="9036662" cy="493334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E9818D-FA13-4E47-9B18-448F79DAA9A3}"/>
                </a:ext>
              </a:extLst>
            </p:cNvPr>
            <p:cNvSpPr/>
            <p:nvPr/>
          </p:nvSpPr>
          <p:spPr>
            <a:xfrm>
              <a:off x="996519" y="5752760"/>
              <a:ext cx="6912768" cy="73866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经常出差或外出的一线决策者，可以利用碎片化的时间处理待审批的工作，避免项目工作因为审批延迟而造成延误损失，提高企业运转效率。</a:t>
              </a: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38F87D0-D454-422A-B49E-899812854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3501008"/>
              <a:ext cx="2483370" cy="19887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064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E60012"/>
                </a:solidFill>
              </a:rPr>
              <a:t>移动平台案例分享：安徽泰源机械工程</a:t>
            </a:r>
            <a:r>
              <a:rPr lang="en-US" altLang="zh-CN" b="1" dirty="0">
                <a:solidFill>
                  <a:srgbClr val="E60012"/>
                </a:solidFill>
              </a:rPr>
              <a:t>-</a:t>
            </a:r>
            <a:r>
              <a:rPr lang="zh-CN" altLang="en-US" b="1" dirty="0">
                <a:solidFill>
                  <a:srgbClr val="E60012"/>
                </a:solidFill>
              </a:rPr>
              <a:t>移动分享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CDEABB-B9B4-4C2B-888D-6674AD95AD0D}"/>
              </a:ext>
            </a:extLst>
          </p:cNvPr>
          <p:cNvGrpSpPr/>
          <p:nvPr/>
        </p:nvGrpSpPr>
        <p:grpSpPr>
          <a:xfrm>
            <a:off x="691819" y="1154616"/>
            <a:ext cx="11165983" cy="5582704"/>
            <a:chOff x="0" y="908720"/>
            <a:chExt cx="9062076" cy="558270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18FCF2-6C13-4799-B8BD-D425EF4E1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6" t="9265" r="2751"/>
            <a:stretch/>
          </p:blipFill>
          <p:spPr>
            <a:xfrm>
              <a:off x="0" y="908720"/>
              <a:ext cx="9062076" cy="461868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1D8BADA-D630-477D-B905-833E905C1655}"/>
                </a:ext>
              </a:extLst>
            </p:cNvPr>
            <p:cNvSpPr/>
            <p:nvPr/>
          </p:nvSpPr>
          <p:spPr>
            <a:xfrm>
              <a:off x="996519" y="5752760"/>
              <a:ext cx="6912768" cy="73866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基于平台预制组件，快速实现将业务交易订单等分享至各种主流社交平台，扩大企业影响力。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831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工作\2017\用友\集团\李凯8.31新PPTvi\封面封底\方案2\封面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1" y="1"/>
            <a:ext cx="12196731" cy="686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0167" y="2759247"/>
            <a:ext cx="3071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534" y="236143"/>
            <a:ext cx="1056117" cy="47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8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- </a:t>
            </a:r>
            <a:r>
              <a:rPr lang="zh-CN" altLang="en-US" b="1" dirty="0">
                <a:solidFill>
                  <a:srgbClr val="E60012"/>
                </a:solidFill>
              </a:rPr>
              <a:t>产品概述</a:t>
            </a:r>
          </a:p>
        </p:txBody>
      </p:sp>
      <p:grpSp>
        <p:nvGrpSpPr>
          <p:cNvPr id="30" name="组合 75">
            <a:extLst>
              <a:ext uri="{FF2B5EF4-FFF2-40B4-BE49-F238E27FC236}">
                <a16:creationId xmlns:a16="http://schemas.microsoft.com/office/drawing/2014/main" id="{9CFB72CA-0BF1-4743-873A-C80D623CC7EE}"/>
              </a:ext>
            </a:extLst>
          </p:cNvPr>
          <p:cNvGrpSpPr/>
          <p:nvPr/>
        </p:nvGrpSpPr>
        <p:grpSpPr>
          <a:xfrm>
            <a:off x="4062003" y="5291981"/>
            <a:ext cx="4062461" cy="1488746"/>
            <a:chOff x="2832733" y="4964590"/>
            <a:chExt cx="4062461" cy="1488746"/>
          </a:xfrm>
        </p:grpSpPr>
        <p:sp>
          <p:nvSpPr>
            <p:cNvPr id="31" name="圆角矩形 3">
              <a:extLst>
                <a:ext uri="{FF2B5EF4-FFF2-40B4-BE49-F238E27FC236}">
                  <a16:creationId xmlns:a16="http://schemas.microsoft.com/office/drawing/2014/main" id="{5856F0CF-1C4B-45A5-93AF-59F155BE70AA}"/>
                </a:ext>
              </a:extLst>
            </p:cNvPr>
            <p:cNvSpPr/>
            <p:nvPr/>
          </p:nvSpPr>
          <p:spPr>
            <a:xfrm>
              <a:off x="2832733" y="4964590"/>
              <a:ext cx="4062461" cy="1488746"/>
            </a:xfrm>
            <a:prstGeom prst="roundRect">
              <a:avLst>
                <a:gd name="adj" fmla="val 106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108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E6001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8318E8D-D266-42C6-B1FC-BA72C21A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560" y="5044232"/>
              <a:ext cx="309364" cy="232107"/>
            </a:xfrm>
            <a:custGeom>
              <a:avLst/>
              <a:gdLst>
                <a:gd name="T0" fmla="*/ 344 w 393"/>
                <a:gd name="T1" fmla="*/ 209 h 295"/>
                <a:gd name="T2" fmla="*/ 344 w 393"/>
                <a:gd name="T3" fmla="*/ 209 h 295"/>
                <a:gd name="T4" fmla="*/ 344 w 393"/>
                <a:gd name="T5" fmla="*/ 0 h 295"/>
                <a:gd name="T6" fmla="*/ 49 w 393"/>
                <a:gd name="T7" fmla="*/ 0 h 295"/>
                <a:gd name="T8" fmla="*/ 49 w 393"/>
                <a:gd name="T9" fmla="*/ 209 h 295"/>
                <a:gd name="T10" fmla="*/ 0 w 393"/>
                <a:gd name="T11" fmla="*/ 258 h 295"/>
                <a:gd name="T12" fmla="*/ 37 w 393"/>
                <a:gd name="T13" fmla="*/ 295 h 295"/>
                <a:gd name="T14" fmla="*/ 357 w 393"/>
                <a:gd name="T15" fmla="*/ 295 h 295"/>
                <a:gd name="T16" fmla="*/ 393 w 393"/>
                <a:gd name="T17" fmla="*/ 258 h 295"/>
                <a:gd name="T18" fmla="*/ 344 w 393"/>
                <a:gd name="T19" fmla="*/ 209 h 295"/>
                <a:gd name="T20" fmla="*/ 148 w 393"/>
                <a:gd name="T21" fmla="*/ 258 h 295"/>
                <a:gd name="T22" fmla="*/ 156 w 393"/>
                <a:gd name="T23" fmla="*/ 233 h 295"/>
                <a:gd name="T24" fmla="*/ 238 w 393"/>
                <a:gd name="T25" fmla="*/ 233 h 295"/>
                <a:gd name="T26" fmla="*/ 246 w 393"/>
                <a:gd name="T27" fmla="*/ 258 h 295"/>
                <a:gd name="T28" fmla="*/ 148 w 393"/>
                <a:gd name="T29" fmla="*/ 258 h 295"/>
                <a:gd name="T30" fmla="*/ 320 w 393"/>
                <a:gd name="T31" fmla="*/ 196 h 295"/>
                <a:gd name="T32" fmla="*/ 74 w 393"/>
                <a:gd name="T33" fmla="*/ 196 h 295"/>
                <a:gd name="T34" fmla="*/ 74 w 393"/>
                <a:gd name="T35" fmla="*/ 24 h 295"/>
                <a:gd name="T36" fmla="*/ 320 w 393"/>
                <a:gd name="T37" fmla="*/ 24 h 295"/>
                <a:gd name="T38" fmla="*/ 320 w 393"/>
                <a:gd name="T39" fmla="*/ 19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295">
                  <a:moveTo>
                    <a:pt x="344" y="209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78"/>
                    <a:pt x="17" y="295"/>
                    <a:pt x="37" y="295"/>
                  </a:cubicBezTo>
                  <a:cubicBezTo>
                    <a:pt x="357" y="295"/>
                    <a:pt x="357" y="295"/>
                    <a:pt x="357" y="295"/>
                  </a:cubicBezTo>
                  <a:cubicBezTo>
                    <a:pt x="377" y="295"/>
                    <a:pt x="393" y="278"/>
                    <a:pt x="393" y="258"/>
                  </a:cubicBezTo>
                  <a:lnTo>
                    <a:pt x="344" y="209"/>
                  </a:lnTo>
                  <a:close/>
                  <a:moveTo>
                    <a:pt x="148" y="258"/>
                  </a:moveTo>
                  <a:cubicBezTo>
                    <a:pt x="156" y="233"/>
                    <a:pt x="156" y="233"/>
                    <a:pt x="156" y="233"/>
                  </a:cubicBezTo>
                  <a:cubicBezTo>
                    <a:pt x="238" y="233"/>
                    <a:pt x="238" y="233"/>
                    <a:pt x="238" y="233"/>
                  </a:cubicBezTo>
                  <a:cubicBezTo>
                    <a:pt x="246" y="258"/>
                    <a:pt x="246" y="258"/>
                    <a:pt x="246" y="258"/>
                  </a:cubicBezTo>
                  <a:lnTo>
                    <a:pt x="148" y="258"/>
                  </a:lnTo>
                  <a:close/>
                  <a:moveTo>
                    <a:pt x="320" y="196"/>
                  </a:moveTo>
                  <a:cubicBezTo>
                    <a:pt x="74" y="196"/>
                    <a:pt x="74" y="196"/>
                    <a:pt x="74" y="19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320" y="24"/>
                    <a:pt x="320" y="24"/>
                    <a:pt x="320" y="24"/>
                  </a:cubicBezTo>
                  <a:lnTo>
                    <a:pt x="320" y="19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20E19B4-3B07-4DCA-AA56-68FD139E73C7}"/>
                </a:ext>
              </a:extLst>
            </p:cNvPr>
            <p:cNvSpPr/>
            <p:nvPr/>
          </p:nvSpPr>
          <p:spPr>
            <a:xfrm>
              <a:off x="2973282" y="5713014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文件服务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1CF4DA5-EE7F-4CA7-8A97-FD4429231CE4}"/>
                </a:ext>
              </a:extLst>
            </p:cNvPr>
            <p:cNvSpPr/>
            <p:nvPr/>
          </p:nvSpPr>
          <p:spPr>
            <a:xfrm>
              <a:off x="4276042" y="5713014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持久化服务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54E5854-3707-48A0-B6C3-6AFF4D9797E1}"/>
                </a:ext>
              </a:extLst>
            </p:cNvPr>
            <p:cNvSpPr/>
            <p:nvPr/>
          </p:nvSpPr>
          <p:spPr>
            <a:xfrm>
              <a:off x="2973282" y="6065726"/>
              <a:ext cx="3784512" cy="261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服务网关（连接后端业务系统）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1B77D1B-A35E-445E-B1B6-4F5995E73977}"/>
                </a:ext>
              </a:extLst>
            </p:cNvPr>
            <p:cNvSpPr/>
            <p:nvPr/>
          </p:nvSpPr>
          <p:spPr>
            <a:xfrm>
              <a:off x="4211960" y="4990896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移动中间件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83A3C69-8A5B-4959-8657-F33F9023D7D2}"/>
                </a:ext>
              </a:extLst>
            </p:cNvPr>
            <p:cNvSpPr/>
            <p:nvPr/>
          </p:nvSpPr>
          <p:spPr>
            <a:xfrm>
              <a:off x="5578802" y="5722658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日志服务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33E156A-00EC-4BAF-9C5F-3A2A97CC2B70}"/>
                </a:ext>
              </a:extLst>
            </p:cNvPr>
            <p:cNvSpPr/>
            <p:nvPr/>
          </p:nvSpPr>
          <p:spPr>
            <a:xfrm>
              <a:off x="2973281" y="5372548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应用服务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66D8A8E-5088-46EB-9059-0069B66D3AFE}"/>
                </a:ext>
              </a:extLst>
            </p:cNvPr>
            <p:cNvSpPr/>
            <p:nvPr/>
          </p:nvSpPr>
          <p:spPr>
            <a:xfrm>
              <a:off x="4276041" y="5372548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应用控制器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B3A9665-E6AB-43BE-9212-C21383E65627}"/>
                </a:ext>
              </a:extLst>
            </p:cNvPr>
            <p:cNvSpPr/>
            <p:nvPr/>
          </p:nvSpPr>
          <p:spPr>
            <a:xfrm>
              <a:off x="5578801" y="5382192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认证服务</a:t>
              </a:r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CE604B37-1A65-452E-BD52-3E8E6CDC27D3}"/>
              </a:ext>
            </a:extLst>
          </p:cNvPr>
          <p:cNvSpPr/>
          <p:nvPr/>
        </p:nvSpPr>
        <p:spPr>
          <a:xfrm>
            <a:off x="5517216" y="3199029"/>
            <a:ext cx="1167088" cy="1185536"/>
          </a:xfrm>
          <a:prstGeom prst="ellipse">
            <a:avLst/>
          </a:prstGeom>
          <a:solidFill>
            <a:srgbClr val="C000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Bef>
                <a:spcPts val="8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虚尾箭头 14">
            <a:extLst>
              <a:ext uri="{FF2B5EF4-FFF2-40B4-BE49-F238E27FC236}">
                <a16:creationId xmlns:a16="http://schemas.microsoft.com/office/drawing/2014/main" id="{10165937-AA7A-4624-8A81-02A3C9BB3845}"/>
              </a:ext>
            </a:extLst>
          </p:cNvPr>
          <p:cNvSpPr/>
          <p:nvPr/>
        </p:nvSpPr>
        <p:spPr>
          <a:xfrm rot="1702314">
            <a:off x="3481093" y="2905873"/>
            <a:ext cx="2148242" cy="357462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虚尾箭头 15">
            <a:extLst>
              <a:ext uri="{FF2B5EF4-FFF2-40B4-BE49-F238E27FC236}">
                <a16:creationId xmlns:a16="http://schemas.microsoft.com/office/drawing/2014/main" id="{5B4C3E85-F966-4DA1-B3FA-6A155BC06FB1}"/>
              </a:ext>
            </a:extLst>
          </p:cNvPr>
          <p:cNvSpPr/>
          <p:nvPr/>
        </p:nvSpPr>
        <p:spPr>
          <a:xfrm rot="20112832">
            <a:off x="3518984" y="4205675"/>
            <a:ext cx="2079521" cy="357462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虚尾箭头 16">
            <a:extLst>
              <a:ext uri="{FF2B5EF4-FFF2-40B4-BE49-F238E27FC236}">
                <a16:creationId xmlns:a16="http://schemas.microsoft.com/office/drawing/2014/main" id="{C09ED17E-B1B7-4F7B-955A-D243528C27CF}"/>
              </a:ext>
            </a:extLst>
          </p:cNvPr>
          <p:cNvSpPr/>
          <p:nvPr/>
        </p:nvSpPr>
        <p:spPr>
          <a:xfrm rot="16200000">
            <a:off x="5761429" y="4675283"/>
            <a:ext cx="742450" cy="357462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虚尾箭头 17">
            <a:extLst>
              <a:ext uri="{FF2B5EF4-FFF2-40B4-BE49-F238E27FC236}">
                <a16:creationId xmlns:a16="http://schemas.microsoft.com/office/drawing/2014/main" id="{B5C22435-3EB7-4C24-ADEE-DADDCFDBB489}"/>
              </a:ext>
            </a:extLst>
          </p:cNvPr>
          <p:cNvSpPr/>
          <p:nvPr/>
        </p:nvSpPr>
        <p:spPr>
          <a:xfrm rot="5400000">
            <a:off x="5711022" y="2594589"/>
            <a:ext cx="769955" cy="357462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虚尾箭头 18">
            <a:extLst>
              <a:ext uri="{FF2B5EF4-FFF2-40B4-BE49-F238E27FC236}">
                <a16:creationId xmlns:a16="http://schemas.microsoft.com/office/drawing/2014/main" id="{CF4E200D-3235-4E94-82BD-2C1531BF67C6}"/>
              </a:ext>
            </a:extLst>
          </p:cNvPr>
          <p:cNvSpPr/>
          <p:nvPr/>
        </p:nvSpPr>
        <p:spPr>
          <a:xfrm rot="10800000">
            <a:off x="6718377" y="3631865"/>
            <a:ext cx="1718950" cy="357462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808959A-207B-462C-8793-5327305ECC19}"/>
              </a:ext>
            </a:extLst>
          </p:cNvPr>
          <p:cNvSpPr/>
          <p:nvPr/>
        </p:nvSpPr>
        <p:spPr>
          <a:xfrm>
            <a:off x="6797750" y="3416705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提供全面的移动管控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C29E600-E166-45EC-9797-BD58A390C7E9}"/>
              </a:ext>
            </a:extLst>
          </p:cNvPr>
          <p:cNvSpPr/>
          <p:nvPr/>
        </p:nvSpPr>
        <p:spPr>
          <a:xfrm>
            <a:off x="6309969" y="2551845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集成、保护数据安全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89D9CF3-1B0A-4A0F-A26A-9FCE62FA2586}"/>
              </a:ext>
            </a:extLst>
          </p:cNvPr>
          <p:cNvSpPr/>
          <p:nvPr/>
        </p:nvSpPr>
        <p:spPr>
          <a:xfrm rot="1694386">
            <a:off x="3827443" y="2771795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快速下发应用到用户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6DDCDD8-E1E4-4F34-8196-514047AF8FF8}"/>
              </a:ext>
            </a:extLst>
          </p:cNvPr>
          <p:cNvSpPr/>
          <p:nvPr/>
        </p:nvSpPr>
        <p:spPr>
          <a:xfrm rot="20063499">
            <a:off x="3469908" y="4077894"/>
            <a:ext cx="1877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跨平台、可视化快速开发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8A978CD-8893-4A17-A5FC-103ECD4FE8E2}"/>
              </a:ext>
            </a:extLst>
          </p:cNvPr>
          <p:cNvSpPr/>
          <p:nvPr/>
        </p:nvSpPr>
        <p:spPr>
          <a:xfrm>
            <a:off x="6233024" y="464917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移动应用运行支撑</a:t>
            </a:r>
            <a:endParaRPr lang="en-US" altLang="zh-CN" sz="1200" kern="0" dirty="0"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</a:rPr>
              <a:t>集成多种异构后台系统</a:t>
            </a:r>
          </a:p>
        </p:txBody>
      </p:sp>
      <p:grpSp>
        <p:nvGrpSpPr>
          <p:cNvPr id="52" name="组合 72">
            <a:extLst>
              <a:ext uri="{FF2B5EF4-FFF2-40B4-BE49-F238E27FC236}">
                <a16:creationId xmlns:a16="http://schemas.microsoft.com/office/drawing/2014/main" id="{378EF4B1-6944-4003-BF05-F98BDDFEFDB4}"/>
              </a:ext>
            </a:extLst>
          </p:cNvPr>
          <p:cNvGrpSpPr/>
          <p:nvPr/>
        </p:nvGrpSpPr>
        <p:grpSpPr>
          <a:xfrm>
            <a:off x="1929326" y="1552831"/>
            <a:ext cx="1514618" cy="1956510"/>
            <a:chOff x="700056" y="1148166"/>
            <a:chExt cx="1514618" cy="1956510"/>
          </a:xfrm>
        </p:grpSpPr>
        <p:sp>
          <p:nvSpPr>
            <p:cNvPr id="53" name="圆角矩形 25">
              <a:extLst>
                <a:ext uri="{FF2B5EF4-FFF2-40B4-BE49-F238E27FC236}">
                  <a16:creationId xmlns:a16="http://schemas.microsoft.com/office/drawing/2014/main" id="{293420C0-48C5-4F2C-8AA9-A3D3115DBB7A}"/>
                </a:ext>
              </a:extLst>
            </p:cNvPr>
            <p:cNvSpPr/>
            <p:nvPr/>
          </p:nvSpPr>
          <p:spPr>
            <a:xfrm>
              <a:off x="700056" y="1148166"/>
              <a:ext cx="1514618" cy="1956510"/>
            </a:xfrm>
            <a:prstGeom prst="roundRect">
              <a:avLst>
                <a:gd name="adj" fmla="val 5320"/>
              </a:avLst>
            </a:prstGeom>
            <a:solidFill>
              <a:schemeClr val="bg1"/>
            </a:solidFill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bIns="108000" rtlCol="0" anchor="b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8B4A309-7F7F-4A1A-B436-F200AB20D351}"/>
                </a:ext>
              </a:extLst>
            </p:cNvPr>
            <p:cNvSpPr/>
            <p:nvPr/>
          </p:nvSpPr>
          <p:spPr>
            <a:xfrm>
              <a:off x="851348" y="1219036"/>
              <a:ext cx="10054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应用商店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8A1A228-6FF3-4207-B344-545D21318506}"/>
                </a:ext>
              </a:extLst>
            </p:cNvPr>
            <p:cNvSpPr/>
            <p:nvPr/>
          </p:nvSpPr>
          <p:spPr>
            <a:xfrm>
              <a:off x="851348" y="1629598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应用分发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739A5F7-D88E-448C-9A0A-E09BF5310CE7}"/>
                </a:ext>
              </a:extLst>
            </p:cNvPr>
            <p:cNvSpPr/>
            <p:nvPr/>
          </p:nvSpPr>
          <p:spPr>
            <a:xfrm>
              <a:off x="851348" y="1983677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62B9012-F51D-4A31-AAD0-1CF650F9421F}"/>
                </a:ext>
              </a:extLst>
            </p:cNvPr>
            <p:cNvSpPr/>
            <p:nvPr/>
          </p:nvSpPr>
          <p:spPr>
            <a:xfrm>
              <a:off x="851348" y="2337756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应用管理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9B2A465-EED8-4398-89EA-7D24C25F278E}"/>
                </a:ext>
              </a:extLst>
            </p:cNvPr>
            <p:cNvSpPr/>
            <p:nvPr/>
          </p:nvSpPr>
          <p:spPr>
            <a:xfrm>
              <a:off x="851177" y="2691836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应用统计</a:t>
              </a:r>
            </a:p>
          </p:txBody>
        </p:sp>
        <p:grpSp>
          <p:nvGrpSpPr>
            <p:cNvPr id="59" name="组合 53">
              <a:extLst>
                <a:ext uri="{FF2B5EF4-FFF2-40B4-BE49-F238E27FC236}">
                  <a16:creationId xmlns:a16="http://schemas.microsoft.com/office/drawing/2014/main" id="{64F15345-86F6-41C4-894F-A55467F305EA}"/>
                </a:ext>
              </a:extLst>
            </p:cNvPr>
            <p:cNvGrpSpPr/>
            <p:nvPr/>
          </p:nvGrpSpPr>
          <p:grpSpPr>
            <a:xfrm>
              <a:off x="1736376" y="1220174"/>
              <a:ext cx="310210" cy="310813"/>
              <a:chOff x="2575370" y="1013242"/>
              <a:chExt cx="784225" cy="722312"/>
            </a:xfrm>
          </p:grpSpPr>
          <p:sp>
            <p:nvSpPr>
              <p:cNvPr id="60" name="Freeform 292">
                <a:extLst>
                  <a:ext uri="{FF2B5EF4-FFF2-40B4-BE49-F238E27FC236}">
                    <a16:creationId xmlns:a16="http://schemas.microsoft.com/office/drawing/2014/main" id="{EA96A07C-ECAA-432B-81E0-90B05BDDC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5370" y="1013242"/>
                <a:ext cx="784225" cy="526381"/>
              </a:xfrm>
              <a:custGeom>
                <a:avLst/>
                <a:gdLst>
                  <a:gd name="T0" fmla="*/ 88 w 529"/>
                  <a:gd name="T1" fmla="*/ 4 h 752"/>
                  <a:gd name="T2" fmla="*/ 8 w 529"/>
                  <a:gd name="T3" fmla="*/ 0 h 752"/>
                  <a:gd name="T4" fmla="*/ 0 w 529"/>
                  <a:gd name="T5" fmla="*/ 6 h 752"/>
                  <a:gd name="T6" fmla="*/ 63 w 529"/>
                  <a:gd name="T7" fmla="*/ 10 h 752"/>
                  <a:gd name="T8" fmla="*/ 162 w 529"/>
                  <a:gd name="T9" fmla="*/ 62 h 752"/>
                  <a:gd name="T10" fmla="*/ 162 w 529"/>
                  <a:gd name="T11" fmla="*/ 62 h 752"/>
                  <a:gd name="T12" fmla="*/ 204 w 529"/>
                  <a:gd name="T13" fmla="*/ 82 h 752"/>
                  <a:gd name="T14" fmla="*/ 470 w 529"/>
                  <a:gd name="T15" fmla="*/ 82 h 752"/>
                  <a:gd name="T16" fmla="*/ 470 w 529"/>
                  <a:gd name="T17" fmla="*/ 76 h 752"/>
                  <a:gd name="T18" fmla="*/ 227 w 529"/>
                  <a:gd name="T19" fmla="*/ 76 h 752"/>
                  <a:gd name="T20" fmla="*/ 201 w 529"/>
                  <a:gd name="T21" fmla="*/ 62 h 752"/>
                  <a:gd name="T22" fmla="*/ 491 w 529"/>
                  <a:gd name="T23" fmla="*/ 62 h 752"/>
                  <a:gd name="T24" fmla="*/ 550 w 529"/>
                  <a:gd name="T25" fmla="*/ 13 h 752"/>
                  <a:gd name="T26" fmla="*/ 105 w 529"/>
                  <a:gd name="T27" fmla="*/ 13 h 752"/>
                  <a:gd name="T28" fmla="*/ 88 w 529"/>
                  <a:gd name="T29" fmla="*/ 4 h 75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29" h="752">
                    <a:moveTo>
                      <a:pt x="85" y="35"/>
                    </a:moveTo>
                    <a:lnTo>
                      <a:pt x="8" y="0"/>
                    </a:lnTo>
                    <a:lnTo>
                      <a:pt x="0" y="58"/>
                    </a:lnTo>
                    <a:lnTo>
                      <a:pt x="60" y="85"/>
                    </a:lnTo>
                    <a:lnTo>
                      <a:pt x="156" y="561"/>
                    </a:lnTo>
                    <a:lnTo>
                      <a:pt x="195" y="752"/>
                    </a:lnTo>
                    <a:lnTo>
                      <a:pt x="452" y="752"/>
                    </a:lnTo>
                    <a:lnTo>
                      <a:pt x="452" y="692"/>
                    </a:lnTo>
                    <a:lnTo>
                      <a:pt x="218" y="692"/>
                    </a:lnTo>
                    <a:lnTo>
                      <a:pt x="192" y="561"/>
                    </a:lnTo>
                    <a:lnTo>
                      <a:pt x="473" y="561"/>
                    </a:lnTo>
                    <a:lnTo>
                      <a:pt x="529" y="120"/>
                    </a:lnTo>
                    <a:lnTo>
                      <a:pt x="102" y="120"/>
                    </a:lnTo>
                    <a:lnTo>
                      <a:pt x="85" y="3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AutoShape 294">
                <a:extLst>
                  <a:ext uri="{FF2B5EF4-FFF2-40B4-BE49-F238E27FC236}">
                    <a16:creationId xmlns:a16="http://schemas.microsoft.com/office/drawing/2014/main" id="{1C22F579-7FB2-4820-956C-A45E7961A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55" y="1582026"/>
                <a:ext cx="152163" cy="15206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15 w 21600"/>
                  <a:gd name="T25" fmla="*/ 3115 h 21600"/>
                  <a:gd name="T26" fmla="*/ 18485 w 21600"/>
                  <a:gd name="T27" fmla="*/ 1848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AutoShape 295">
                <a:extLst>
                  <a:ext uri="{FF2B5EF4-FFF2-40B4-BE49-F238E27FC236}">
                    <a16:creationId xmlns:a16="http://schemas.microsoft.com/office/drawing/2014/main" id="{D275A1EF-9144-4371-BCD5-BE23542D1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9887" y="1583488"/>
                <a:ext cx="152163" cy="15206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15 w 21600"/>
                  <a:gd name="T25" fmla="*/ 3115 h 21600"/>
                  <a:gd name="T26" fmla="*/ 18485 w 21600"/>
                  <a:gd name="T27" fmla="*/ 18485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4" name="圆角矩形 36">
            <a:extLst>
              <a:ext uri="{FF2B5EF4-FFF2-40B4-BE49-F238E27FC236}">
                <a16:creationId xmlns:a16="http://schemas.microsoft.com/office/drawing/2014/main" id="{2BC1ADF3-04BC-4F98-A2D8-1A23270A39BF}"/>
              </a:ext>
            </a:extLst>
          </p:cNvPr>
          <p:cNvSpPr/>
          <p:nvPr/>
        </p:nvSpPr>
        <p:spPr>
          <a:xfrm>
            <a:off x="8537574" y="2279548"/>
            <a:ext cx="1440160" cy="3092075"/>
          </a:xfrm>
          <a:prstGeom prst="roundRect">
            <a:avLst>
              <a:gd name="adj" fmla="val 33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44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336C3F4-82C9-4A35-9960-F1A0C78C2D71}"/>
              </a:ext>
            </a:extLst>
          </p:cNvPr>
          <p:cNvSpPr/>
          <p:nvPr/>
        </p:nvSpPr>
        <p:spPr>
          <a:xfrm>
            <a:off x="8585824" y="2336208"/>
            <a:ext cx="110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移动管理</a:t>
            </a:r>
            <a:endParaRPr lang="en-US" altLang="zh-CN" sz="160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EMM</a:t>
            </a:r>
            <a:r>
              <a:rPr lang="zh-CN" alt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46E64F9-CA9B-488E-9D3B-88AEC5DC75A3}"/>
              </a:ext>
            </a:extLst>
          </p:cNvPr>
          <p:cNvSpPr/>
          <p:nvPr/>
        </p:nvSpPr>
        <p:spPr>
          <a:xfrm>
            <a:off x="8686155" y="3326975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2EDC8E3-4367-4AAA-BCAC-E0D9413C9B3E}"/>
              </a:ext>
            </a:extLst>
          </p:cNvPr>
          <p:cNvSpPr/>
          <p:nvPr/>
        </p:nvSpPr>
        <p:spPr>
          <a:xfrm>
            <a:off x="8686155" y="3660959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应用管理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53D0C8E-D034-4C32-947F-AF7614318F8F}"/>
              </a:ext>
            </a:extLst>
          </p:cNvPr>
          <p:cNvSpPr/>
          <p:nvPr/>
        </p:nvSpPr>
        <p:spPr>
          <a:xfrm>
            <a:off x="8686155" y="3990245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组织结构管理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8F08FAF-388C-440A-8D89-C5415B47D086}"/>
              </a:ext>
            </a:extLst>
          </p:cNvPr>
          <p:cNvSpPr/>
          <p:nvPr/>
        </p:nvSpPr>
        <p:spPr>
          <a:xfrm>
            <a:off x="8686155" y="4324229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安全策略维护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0061FCC-E0DA-468C-B16E-4F5DF59A1E81}"/>
              </a:ext>
            </a:extLst>
          </p:cNvPr>
          <p:cNvSpPr/>
          <p:nvPr/>
        </p:nvSpPr>
        <p:spPr>
          <a:xfrm>
            <a:off x="8686155" y="4658213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1EC9F30-A4F8-47DF-A36D-3E20E8E99089}"/>
              </a:ext>
            </a:extLst>
          </p:cNvPr>
          <p:cNvSpPr/>
          <p:nvPr/>
        </p:nvSpPr>
        <p:spPr>
          <a:xfrm>
            <a:off x="8686155" y="4992199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日志和监控</a:t>
            </a:r>
          </a:p>
        </p:txBody>
      </p:sp>
      <p:pic>
        <p:nvPicPr>
          <p:cNvPr id="72" name="Picture 2" descr="D:\Documents and Settings\yanglih\桌面\未标题-1 拷贝.png">
            <a:extLst>
              <a:ext uri="{FF2B5EF4-FFF2-40B4-BE49-F238E27FC236}">
                <a16:creationId xmlns:a16="http://schemas.microsoft.com/office/drawing/2014/main" id="{715F38BB-D39E-4CFE-A058-66A1B453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292" y="2465513"/>
            <a:ext cx="258426" cy="32766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316A5494-28A6-44EA-B78E-7610695C5B6A}"/>
              </a:ext>
            </a:extLst>
          </p:cNvPr>
          <p:cNvSpPr/>
          <p:nvPr/>
        </p:nvSpPr>
        <p:spPr>
          <a:xfrm>
            <a:off x="8686155" y="2992991"/>
            <a:ext cx="1178992" cy="2543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grpSp>
        <p:nvGrpSpPr>
          <p:cNvPr id="75" name="组合 86">
            <a:extLst>
              <a:ext uri="{FF2B5EF4-FFF2-40B4-BE49-F238E27FC236}">
                <a16:creationId xmlns:a16="http://schemas.microsoft.com/office/drawing/2014/main" id="{F9C8A657-DF83-4BDA-891F-D21AEF3C8791}"/>
              </a:ext>
            </a:extLst>
          </p:cNvPr>
          <p:cNvGrpSpPr/>
          <p:nvPr/>
        </p:nvGrpSpPr>
        <p:grpSpPr>
          <a:xfrm>
            <a:off x="1912838" y="3952517"/>
            <a:ext cx="1528481" cy="2586997"/>
            <a:chOff x="683568" y="3740454"/>
            <a:chExt cx="1528481" cy="2586997"/>
          </a:xfrm>
        </p:grpSpPr>
        <p:sp>
          <p:nvSpPr>
            <p:cNvPr id="76" name="圆角矩形 48">
              <a:extLst>
                <a:ext uri="{FF2B5EF4-FFF2-40B4-BE49-F238E27FC236}">
                  <a16:creationId xmlns:a16="http://schemas.microsoft.com/office/drawing/2014/main" id="{42B6AEED-78D6-4110-9563-D23F67FA9F8E}"/>
                </a:ext>
              </a:extLst>
            </p:cNvPr>
            <p:cNvSpPr/>
            <p:nvPr/>
          </p:nvSpPr>
          <p:spPr>
            <a:xfrm>
              <a:off x="683568" y="3740454"/>
              <a:ext cx="1528481" cy="2586997"/>
            </a:xfrm>
            <a:prstGeom prst="roundRect">
              <a:avLst>
                <a:gd name="adj" fmla="val 532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144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44E0959-1A4F-493E-8D02-B5B9692F95E7}"/>
                </a:ext>
              </a:extLst>
            </p:cNvPr>
            <p:cNvSpPr/>
            <p:nvPr/>
          </p:nvSpPr>
          <p:spPr>
            <a:xfrm>
              <a:off x="793014" y="3786047"/>
              <a:ext cx="10054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开发平台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1FA52AA-2B43-43AF-99D1-C6B69FAFAF63}"/>
                </a:ext>
              </a:extLst>
            </p:cNvPr>
            <p:cNvSpPr/>
            <p:nvPr/>
          </p:nvSpPr>
          <p:spPr>
            <a:xfrm>
              <a:off x="851348" y="4170851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24F330DB-0F1F-4C72-A1B8-FF906E109C62}"/>
                </a:ext>
              </a:extLst>
            </p:cNvPr>
            <p:cNvSpPr/>
            <p:nvPr/>
          </p:nvSpPr>
          <p:spPr>
            <a:xfrm>
              <a:off x="851348" y="4526537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控件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CBDB149-A57D-48A3-8EC2-6203D89AA3B9}"/>
                </a:ext>
              </a:extLst>
            </p:cNvPr>
            <p:cNvSpPr/>
            <p:nvPr/>
          </p:nvSpPr>
          <p:spPr>
            <a:xfrm>
              <a:off x="851348" y="4882223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公共服务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F8BF3A3-A900-44DF-842A-79F6D389D699}"/>
                </a:ext>
              </a:extLst>
            </p:cNvPr>
            <p:cNvSpPr/>
            <p:nvPr/>
          </p:nvSpPr>
          <p:spPr>
            <a:xfrm>
              <a:off x="851348" y="5237909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调试工具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48105DB-ED1D-4AB6-9CAE-F188C3FE0E57}"/>
                </a:ext>
              </a:extLst>
            </p:cNvPr>
            <p:cNvSpPr/>
            <p:nvPr/>
          </p:nvSpPr>
          <p:spPr>
            <a:xfrm>
              <a:off x="851348" y="5593595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云编译</a:t>
              </a:r>
            </a:p>
          </p:txBody>
        </p:sp>
        <p:pic>
          <p:nvPicPr>
            <p:cNvPr id="83" name="Picture 8" descr="F:\公司项目\2014项目\用友\UAP\UAP Mobile支撑企业应用快速移动化 V2.0\11.png">
              <a:extLst>
                <a:ext uri="{FF2B5EF4-FFF2-40B4-BE49-F238E27FC236}">
                  <a16:creationId xmlns:a16="http://schemas.microsoft.com/office/drawing/2014/main" id="{5027D0D9-AF36-485C-9D25-BD3D1C967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442" y="3796866"/>
              <a:ext cx="315120" cy="299364"/>
            </a:xfrm>
            <a:prstGeom prst="rect">
              <a:avLst/>
            </a:prstGeom>
            <a:noFill/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B4F2F9C-48CD-4F52-BD7E-AC46A93EC5E7}"/>
                </a:ext>
              </a:extLst>
            </p:cNvPr>
            <p:cNvSpPr/>
            <p:nvPr/>
          </p:nvSpPr>
          <p:spPr>
            <a:xfrm>
              <a:off x="851348" y="5949280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扩展框架</a:t>
              </a:r>
            </a:p>
          </p:txBody>
        </p:sp>
      </p:grpSp>
      <p:grpSp>
        <p:nvGrpSpPr>
          <p:cNvPr id="85" name="组合 85">
            <a:extLst>
              <a:ext uri="{FF2B5EF4-FFF2-40B4-BE49-F238E27FC236}">
                <a16:creationId xmlns:a16="http://schemas.microsoft.com/office/drawing/2014/main" id="{83D33D5E-47EC-44E5-8531-D33CB8F60E2F}"/>
              </a:ext>
            </a:extLst>
          </p:cNvPr>
          <p:cNvGrpSpPr/>
          <p:nvPr/>
        </p:nvGrpSpPr>
        <p:grpSpPr>
          <a:xfrm>
            <a:off x="4062002" y="1048775"/>
            <a:ext cx="4062461" cy="1230773"/>
            <a:chOff x="6806956" y="215904"/>
            <a:chExt cx="4062461" cy="1230773"/>
          </a:xfrm>
        </p:grpSpPr>
        <p:sp>
          <p:nvSpPr>
            <p:cNvPr id="86" name="圆角矩形 58">
              <a:extLst>
                <a:ext uri="{FF2B5EF4-FFF2-40B4-BE49-F238E27FC236}">
                  <a16:creationId xmlns:a16="http://schemas.microsoft.com/office/drawing/2014/main" id="{F7C41FFA-5D3D-482F-8A0A-B8A56E62BB83}"/>
                </a:ext>
              </a:extLst>
            </p:cNvPr>
            <p:cNvSpPr/>
            <p:nvPr/>
          </p:nvSpPr>
          <p:spPr>
            <a:xfrm>
              <a:off x="6806956" y="215904"/>
              <a:ext cx="4062461" cy="1230773"/>
            </a:xfrm>
            <a:prstGeom prst="roundRect">
              <a:avLst>
                <a:gd name="adj" fmla="val 5320"/>
              </a:avLst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tIns="144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F3A13746-E5DE-4215-B5E6-610B905E1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0518" y="256540"/>
              <a:ext cx="170939" cy="322373"/>
            </a:xfrm>
            <a:custGeom>
              <a:avLst/>
              <a:gdLst>
                <a:gd name="T0" fmla="*/ 204 w 204"/>
                <a:gd name="T1" fmla="*/ 356 h 385"/>
                <a:gd name="T2" fmla="*/ 176 w 204"/>
                <a:gd name="T3" fmla="*/ 385 h 385"/>
                <a:gd name="T4" fmla="*/ 29 w 204"/>
                <a:gd name="T5" fmla="*/ 385 h 385"/>
                <a:gd name="T6" fmla="*/ 0 w 204"/>
                <a:gd name="T7" fmla="*/ 356 h 385"/>
                <a:gd name="T8" fmla="*/ 0 w 204"/>
                <a:gd name="T9" fmla="*/ 29 h 385"/>
                <a:gd name="T10" fmla="*/ 29 w 204"/>
                <a:gd name="T11" fmla="*/ 0 h 385"/>
                <a:gd name="T12" fmla="*/ 176 w 204"/>
                <a:gd name="T13" fmla="*/ 0 h 385"/>
                <a:gd name="T14" fmla="*/ 204 w 204"/>
                <a:gd name="T15" fmla="*/ 29 h 385"/>
                <a:gd name="T16" fmla="*/ 204 w 204"/>
                <a:gd name="T17" fmla="*/ 356 h 385"/>
                <a:gd name="T18" fmla="*/ 190 w 204"/>
                <a:gd name="T19" fmla="*/ 37 h 385"/>
                <a:gd name="T20" fmla="*/ 187 w 204"/>
                <a:gd name="T21" fmla="*/ 34 h 385"/>
                <a:gd name="T22" fmla="*/ 18 w 204"/>
                <a:gd name="T23" fmla="*/ 34 h 385"/>
                <a:gd name="T24" fmla="*/ 15 w 204"/>
                <a:gd name="T25" fmla="*/ 37 h 385"/>
                <a:gd name="T26" fmla="*/ 15 w 204"/>
                <a:gd name="T27" fmla="*/ 342 h 385"/>
                <a:gd name="T28" fmla="*/ 18 w 204"/>
                <a:gd name="T29" fmla="*/ 345 h 385"/>
                <a:gd name="T30" fmla="*/ 187 w 204"/>
                <a:gd name="T31" fmla="*/ 345 h 385"/>
                <a:gd name="T32" fmla="*/ 190 w 204"/>
                <a:gd name="T33" fmla="*/ 342 h 385"/>
                <a:gd name="T34" fmla="*/ 190 w 204"/>
                <a:gd name="T35" fmla="*/ 37 h 385"/>
                <a:gd name="T36" fmla="*/ 122 w 204"/>
                <a:gd name="T37" fmla="*/ 362 h 385"/>
                <a:gd name="T38" fmla="*/ 116 w 204"/>
                <a:gd name="T39" fmla="*/ 356 h 385"/>
                <a:gd name="T40" fmla="*/ 89 w 204"/>
                <a:gd name="T41" fmla="*/ 356 h 385"/>
                <a:gd name="T42" fmla="*/ 83 w 204"/>
                <a:gd name="T43" fmla="*/ 362 h 385"/>
                <a:gd name="T44" fmla="*/ 83 w 204"/>
                <a:gd name="T45" fmla="*/ 365 h 385"/>
                <a:gd name="T46" fmla="*/ 89 w 204"/>
                <a:gd name="T47" fmla="*/ 371 h 385"/>
                <a:gd name="T48" fmla="*/ 116 w 204"/>
                <a:gd name="T49" fmla="*/ 371 h 385"/>
                <a:gd name="T50" fmla="*/ 122 w 204"/>
                <a:gd name="T51" fmla="*/ 365 h 385"/>
                <a:gd name="T52" fmla="*/ 122 w 204"/>
                <a:gd name="T53" fmla="*/ 362 h 385"/>
                <a:gd name="T54" fmla="*/ 123 w 204"/>
                <a:gd name="T55" fmla="*/ 17 h 385"/>
                <a:gd name="T56" fmla="*/ 121 w 204"/>
                <a:gd name="T57" fmla="*/ 15 h 385"/>
                <a:gd name="T58" fmla="*/ 84 w 204"/>
                <a:gd name="T59" fmla="*/ 15 h 385"/>
                <a:gd name="T60" fmla="*/ 82 w 204"/>
                <a:gd name="T61" fmla="*/ 17 h 385"/>
                <a:gd name="T62" fmla="*/ 84 w 204"/>
                <a:gd name="T63" fmla="*/ 19 h 385"/>
                <a:gd name="T64" fmla="*/ 121 w 204"/>
                <a:gd name="T65" fmla="*/ 19 h 385"/>
                <a:gd name="T66" fmla="*/ 123 w 204"/>
                <a:gd name="T67" fmla="*/ 1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" h="385">
                  <a:moveTo>
                    <a:pt x="204" y="356"/>
                  </a:moveTo>
                  <a:cubicBezTo>
                    <a:pt x="204" y="372"/>
                    <a:pt x="191" y="385"/>
                    <a:pt x="176" y="38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13" y="385"/>
                    <a:pt x="0" y="372"/>
                    <a:pt x="0" y="35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91" y="0"/>
                    <a:pt x="204" y="13"/>
                    <a:pt x="204" y="29"/>
                  </a:cubicBezTo>
                  <a:lnTo>
                    <a:pt x="204" y="356"/>
                  </a:lnTo>
                  <a:close/>
                  <a:moveTo>
                    <a:pt x="190" y="37"/>
                  </a:moveTo>
                  <a:cubicBezTo>
                    <a:pt x="190" y="36"/>
                    <a:pt x="189" y="34"/>
                    <a:pt x="187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6" y="34"/>
                    <a:pt x="15" y="36"/>
                    <a:pt x="15" y="37"/>
                  </a:cubicBezTo>
                  <a:cubicBezTo>
                    <a:pt x="15" y="342"/>
                    <a:pt x="15" y="342"/>
                    <a:pt x="15" y="342"/>
                  </a:cubicBezTo>
                  <a:cubicBezTo>
                    <a:pt x="15" y="343"/>
                    <a:pt x="16" y="345"/>
                    <a:pt x="18" y="345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89" y="345"/>
                    <a:pt x="190" y="343"/>
                    <a:pt x="190" y="342"/>
                  </a:cubicBezTo>
                  <a:lnTo>
                    <a:pt x="190" y="37"/>
                  </a:lnTo>
                  <a:close/>
                  <a:moveTo>
                    <a:pt x="122" y="362"/>
                  </a:moveTo>
                  <a:cubicBezTo>
                    <a:pt x="122" y="359"/>
                    <a:pt x="119" y="356"/>
                    <a:pt x="116" y="356"/>
                  </a:cubicBezTo>
                  <a:cubicBezTo>
                    <a:pt x="89" y="356"/>
                    <a:pt x="89" y="356"/>
                    <a:pt x="89" y="356"/>
                  </a:cubicBezTo>
                  <a:cubicBezTo>
                    <a:pt x="86" y="356"/>
                    <a:pt x="83" y="359"/>
                    <a:pt x="83" y="362"/>
                  </a:cubicBezTo>
                  <a:cubicBezTo>
                    <a:pt x="83" y="365"/>
                    <a:pt x="83" y="365"/>
                    <a:pt x="83" y="365"/>
                  </a:cubicBezTo>
                  <a:cubicBezTo>
                    <a:pt x="83" y="368"/>
                    <a:pt x="86" y="371"/>
                    <a:pt x="89" y="371"/>
                  </a:cubicBezTo>
                  <a:cubicBezTo>
                    <a:pt x="116" y="371"/>
                    <a:pt x="116" y="371"/>
                    <a:pt x="116" y="371"/>
                  </a:cubicBezTo>
                  <a:cubicBezTo>
                    <a:pt x="119" y="371"/>
                    <a:pt x="122" y="368"/>
                    <a:pt x="122" y="365"/>
                  </a:cubicBezTo>
                  <a:lnTo>
                    <a:pt x="122" y="362"/>
                  </a:lnTo>
                  <a:close/>
                  <a:moveTo>
                    <a:pt x="123" y="17"/>
                  </a:moveTo>
                  <a:cubicBezTo>
                    <a:pt x="123" y="16"/>
                    <a:pt x="122" y="15"/>
                    <a:pt x="121" y="15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2" y="16"/>
                    <a:pt x="82" y="17"/>
                  </a:cubicBezTo>
                  <a:cubicBezTo>
                    <a:pt x="82" y="18"/>
                    <a:pt x="83" y="19"/>
                    <a:pt x="84" y="1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3" y="18"/>
                    <a:pt x="123" y="1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ED89919-C85C-499E-A829-9B971C4CDBE0}"/>
                </a:ext>
              </a:extLst>
            </p:cNvPr>
            <p:cNvSpPr/>
            <p:nvPr/>
          </p:nvSpPr>
          <p:spPr>
            <a:xfrm>
              <a:off x="7915491" y="237263"/>
              <a:ext cx="20382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1600" b="1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Moli</a:t>
              </a:r>
              <a:r>
                <a:rPr lang="en-US" altLang="zh-CN" sz="16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门户开发框架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8CFA180-B78B-4A32-B941-17688143D4AC}"/>
                </a:ext>
              </a:extLst>
            </p:cNvPr>
            <p:cNvSpPr/>
            <p:nvPr/>
          </p:nvSpPr>
          <p:spPr>
            <a:xfrm>
              <a:off x="7012961" y="679026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5C57DD0-C33B-489A-98C8-236BBA0C7235}"/>
                </a:ext>
              </a:extLst>
            </p:cNvPr>
            <p:cNvSpPr/>
            <p:nvPr/>
          </p:nvSpPr>
          <p:spPr>
            <a:xfrm>
              <a:off x="7012961" y="1061978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内置应用商店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929437C-58FA-4CEC-AB45-0047EF1257C1}"/>
                </a:ext>
              </a:extLst>
            </p:cNvPr>
            <p:cNvSpPr/>
            <p:nvPr/>
          </p:nvSpPr>
          <p:spPr>
            <a:xfrm>
              <a:off x="8286767" y="679026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BDFF28DB-924E-4839-A2D4-043805C876B0}"/>
                </a:ext>
              </a:extLst>
            </p:cNvPr>
            <p:cNvSpPr/>
            <p:nvPr/>
          </p:nvSpPr>
          <p:spPr>
            <a:xfrm>
              <a:off x="8284939" y="1062895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应用集成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C2BE27D-C7D3-4DC2-9A76-7DC6299256B4}"/>
                </a:ext>
              </a:extLst>
            </p:cNvPr>
            <p:cNvSpPr/>
            <p:nvPr/>
          </p:nvSpPr>
          <p:spPr>
            <a:xfrm>
              <a:off x="9549466" y="666003"/>
              <a:ext cx="1178992" cy="2543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个性化工作台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06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全景图</a:t>
            </a:r>
          </a:p>
        </p:txBody>
      </p:sp>
      <p:sp>
        <p:nvSpPr>
          <p:cNvPr id="157" name="圆角矩形 89">
            <a:extLst>
              <a:ext uri="{FF2B5EF4-FFF2-40B4-BE49-F238E27FC236}">
                <a16:creationId xmlns:a16="http://schemas.microsoft.com/office/drawing/2014/main" id="{D9C037E9-3E85-4098-A4A7-61573AFE64F1}"/>
              </a:ext>
            </a:extLst>
          </p:cNvPr>
          <p:cNvSpPr/>
          <p:nvPr/>
        </p:nvSpPr>
        <p:spPr>
          <a:xfrm>
            <a:off x="5110975" y="2075902"/>
            <a:ext cx="985025" cy="749102"/>
          </a:xfrm>
          <a:prstGeom prst="roundRect">
            <a:avLst>
              <a:gd name="adj" fmla="val 66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60000" rtlCol="0" anchor="ctr" anchorCtr="0"/>
          <a:lstStyle/>
          <a:p>
            <a:pPr algn="ctr"/>
            <a:r>
              <a:rPr lang="zh-CN" altLang="en-US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</a:t>
            </a:r>
            <a:endParaRPr lang="en-US" altLang="zh-CN" sz="1165" b="1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构建发布</a:t>
            </a:r>
            <a:endParaRPr lang="en-US" altLang="zh-CN" sz="1165" b="1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8" name="组合 73">
            <a:extLst>
              <a:ext uri="{FF2B5EF4-FFF2-40B4-BE49-F238E27FC236}">
                <a16:creationId xmlns:a16="http://schemas.microsoft.com/office/drawing/2014/main" id="{C4BC4F38-BADC-4059-8013-31EF39BFFABA}"/>
              </a:ext>
            </a:extLst>
          </p:cNvPr>
          <p:cNvGrpSpPr/>
          <p:nvPr/>
        </p:nvGrpSpPr>
        <p:grpSpPr>
          <a:xfrm>
            <a:off x="7588229" y="5446333"/>
            <a:ext cx="568964" cy="794703"/>
            <a:chOff x="6490100" y="3805708"/>
            <a:chExt cx="536545" cy="636703"/>
          </a:xfrm>
        </p:grpSpPr>
        <p:grpSp>
          <p:nvGrpSpPr>
            <p:cNvPr id="159" name="组合 32">
              <a:extLst>
                <a:ext uri="{FF2B5EF4-FFF2-40B4-BE49-F238E27FC236}">
                  <a16:creationId xmlns:a16="http://schemas.microsoft.com/office/drawing/2014/main" id="{CC8B7519-CAA0-4052-BD52-6B3DA09D40A7}"/>
                </a:ext>
              </a:extLst>
            </p:cNvPr>
            <p:cNvGrpSpPr/>
            <p:nvPr/>
          </p:nvGrpSpPr>
          <p:grpSpPr>
            <a:xfrm>
              <a:off x="6624213" y="3805708"/>
              <a:ext cx="268319" cy="306710"/>
              <a:chOff x="6594897" y="3800946"/>
              <a:chExt cx="268319" cy="306710"/>
            </a:xfrm>
          </p:grpSpPr>
          <p:pic>
            <p:nvPicPr>
              <p:cNvPr id="165" name="Picture 6" descr="F:\公司项目\2013项目\用友\PPT\UAP\任海鹏三个PPt\ICON\13.png">
                <a:extLst>
                  <a:ext uri="{FF2B5EF4-FFF2-40B4-BE49-F238E27FC236}">
                    <a16:creationId xmlns:a16="http://schemas.microsoft.com/office/drawing/2014/main" id="{14C1F4EE-F300-43BD-80CD-5BA0A659C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email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4897" y="3800946"/>
                <a:ext cx="154303" cy="2880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66" name="Picture 6" descr="F:\公司项目\2013项目\用友\PPT\UAP\任海鹏三个PPt\ICON\13.png">
                <a:extLst>
                  <a:ext uri="{FF2B5EF4-FFF2-40B4-BE49-F238E27FC236}">
                    <a16:creationId xmlns:a16="http://schemas.microsoft.com/office/drawing/2014/main" id="{33D2D663-129F-45C7-A370-57277AD14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8247" y="3855715"/>
                <a:ext cx="134969" cy="25194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  <p:grpSp>
          <p:nvGrpSpPr>
            <p:cNvPr id="160" name="组合 36">
              <a:extLst>
                <a:ext uri="{FF2B5EF4-FFF2-40B4-BE49-F238E27FC236}">
                  <a16:creationId xmlns:a16="http://schemas.microsoft.com/office/drawing/2014/main" id="{A59D716A-59F0-4102-9637-6010294982F7}"/>
                </a:ext>
              </a:extLst>
            </p:cNvPr>
            <p:cNvGrpSpPr/>
            <p:nvPr/>
          </p:nvGrpSpPr>
          <p:grpSpPr>
            <a:xfrm>
              <a:off x="6490100" y="4169330"/>
              <a:ext cx="536545" cy="273081"/>
              <a:chOff x="6450042" y="4169330"/>
              <a:chExt cx="536545" cy="273081"/>
            </a:xfrm>
          </p:grpSpPr>
          <p:pic>
            <p:nvPicPr>
              <p:cNvPr id="161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C4F54FCB-9593-4985-8E31-03D71978C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lum contrast="-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0042" y="4169330"/>
                <a:ext cx="112683" cy="273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843F31FC-A9DA-4936-9796-BA3B4CD98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lum contrast="-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1329" y="4169330"/>
                <a:ext cx="112683" cy="273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F580732A-BA04-478C-AE63-E91CEBC3F9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lum contrast="-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616" y="4169330"/>
                <a:ext cx="112683" cy="273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12" descr="E:\yinfeifei\2013年工作项目\yonyou用友 2013\用友 UAP\UAP客户年会PPT 16-9\图片\87.png">
                <a:extLst>
                  <a:ext uri="{FF2B5EF4-FFF2-40B4-BE49-F238E27FC236}">
                    <a16:creationId xmlns:a16="http://schemas.microsoft.com/office/drawing/2014/main" id="{F42FC524-C5E9-4CC0-A9FD-A671489F7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lum contrast="-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3904" y="4169330"/>
                <a:ext cx="112683" cy="273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EB02B267-EC9E-4B87-9D72-B49A30A36B31}"/>
              </a:ext>
            </a:extLst>
          </p:cNvPr>
          <p:cNvCxnSpPr>
            <a:stCxn id="180" idx="2"/>
          </p:cNvCxnSpPr>
          <p:nvPr/>
        </p:nvCxnSpPr>
        <p:spPr>
          <a:xfrm>
            <a:off x="7871996" y="4090616"/>
            <a:ext cx="18201" cy="130951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3" descr="F:\公司项目\2014项目\用友\UAP\UAP Mobile支撑企业应用快速移动化 V2.0\2.png">
            <a:extLst>
              <a:ext uri="{FF2B5EF4-FFF2-40B4-BE49-F238E27FC236}">
                <a16:creationId xmlns:a16="http://schemas.microsoft.com/office/drawing/2014/main" id="{E3969D8F-6670-4BA5-82B9-78BDB596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/>
          <a:srcRect l="-1543"/>
          <a:stretch>
            <a:fillRect/>
          </a:stretch>
        </p:blipFill>
        <p:spPr bwMode="auto">
          <a:xfrm>
            <a:off x="9155346" y="4093047"/>
            <a:ext cx="436430" cy="376668"/>
          </a:xfrm>
          <a:prstGeom prst="rect">
            <a:avLst/>
          </a:prstGeom>
          <a:noFill/>
        </p:spPr>
      </p:pic>
      <p:pic>
        <p:nvPicPr>
          <p:cNvPr id="169" name="Picture 2" descr="F:\公司项目\2014项目\用友\UAP\谢总PPT\2014年 谢总PPT 4.8\图\未标题-1.png">
            <a:extLst>
              <a:ext uri="{FF2B5EF4-FFF2-40B4-BE49-F238E27FC236}">
                <a16:creationId xmlns:a16="http://schemas.microsoft.com/office/drawing/2014/main" id="{543A544E-D059-4D26-8CF8-083E4B7C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4485208" y="5373993"/>
            <a:ext cx="551348" cy="515007"/>
          </a:xfrm>
          <a:prstGeom prst="rect">
            <a:avLst/>
          </a:prstGeom>
          <a:noFill/>
        </p:spPr>
      </p:pic>
      <p:cxnSp>
        <p:nvCxnSpPr>
          <p:cNvPr id="170" name="肘形连接符 99">
            <a:extLst>
              <a:ext uri="{FF2B5EF4-FFF2-40B4-BE49-F238E27FC236}">
                <a16:creationId xmlns:a16="http://schemas.microsoft.com/office/drawing/2014/main" id="{236AD614-45DB-4A91-B39C-78CED29B431E}"/>
              </a:ext>
            </a:extLst>
          </p:cNvPr>
          <p:cNvCxnSpPr/>
          <p:nvPr/>
        </p:nvCxnSpPr>
        <p:spPr>
          <a:xfrm rot="5400000" flipH="1" flipV="1">
            <a:off x="6265591" y="3891341"/>
            <a:ext cx="41960" cy="3051376"/>
          </a:xfrm>
          <a:prstGeom prst="bentConnector3">
            <a:avLst>
              <a:gd name="adj1" fmla="val 978324"/>
            </a:avLst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45">
            <a:extLst>
              <a:ext uri="{FF2B5EF4-FFF2-40B4-BE49-F238E27FC236}">
                <a16:creationId xmlns:a16="http://schemas.microsoft.com/office/drawing/2014/main" id="{7EA119CA-D617-4FF9-A56F-A3907B039555}"/>
              </a:ext>
            </a:extLst>
          </p:cNvPr>
          <p:cNvSpPr txBox="1"/>
          <p:nvPr/>
        </p:nvSpPr>
        <p:spPr>
          <a:xfrm>
            <a:off x="3863662" y="2201166"/>
            <a:ext cx="1115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构建移动应用</a:t>
            </a:r>
            <a:endParaRPr lang="en-US" altLang="zh-CN" dirty="0"/>
          </a:p>
        </p:txBody>
      </p:sp>
      <p:sp>
        <p:nvSpPr>
          <p:cNvPr id="172" name="TextBox 46">
            <a:extLst>
              <a:ext uri="{FF2B5EF4-FFF2-40B4-BE49-F238E27FC236}">
                <a16:creationId xmlns:a16="http://schemas.microsoft.com/office/drawing/2014/main" id="{397AF841-1315-4496-A343-B7AD1D885C56}"/>
              </a:ext>
            </a:extLst>
          </p:cNvPr>
          <p:cNvSpPr txBox="1"/>
          <p:nvPr/>
        </p:nvSpPr>
        <p:spPr>
          <a:xfrm>
            <a:off x="5036556" y="2790615"/>
            <a:ext cx="108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云开发服务</a:t>
            </a:r>
            <a:endParaRPr lang="en-US" altLang="zh-CN" dirty="0"/>
          </a:p>
        </p:txBody>
      </p:sp>
      <p:sp>
        <p:nvSpPr>
          <p:cNvPr id="173" name="TextBox 49">
            <a:extLst>
              <a:ext uri="{FF2B5EF4-FFF2-40B4-BE49-F238E27FC236}">
                <a16:creationId xmlns:a16="http://schemas.microsoft.com/office/drawing/2014/main" id="{E53C0B44-620C-4CF0-892F-1270CFBFBB68}"/>
              </a:ext>
            </a:extLst>
          </p:cNvPr>
          <p:cNvSpPr txBox="1"/>
          <p:nvPr/>
        </p:nvSpPr>
        <p:spPr>
          <a:xfrm>
            <a:off x="8840512" y="4540544"/>
            <a:ext cx="1066098" cy="28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1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endParaRPr lang="en-US" altLang="zh-CN" sz="11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TextBox 50">
            <a:extLst>
              <a:ext uri="{FF2B5EF4-FFF2-40B4-BE49-F238E27FC236}">
                <a16:creationId xmlns:a16="http://schemas.microsoft.com/office/drawing/2014/main" id="{8CDF95A3-0A62-4F2E-B9CB-A9F11D3DBE9B}"/>
              </a:ext>
            </a:extLst>
          </p:cNvPr>
          <p:cNvSpPr txBox="1"/>
          <p:nvPr/>
        </p:nvSpPr>
        <p:spPr>
          <a:xfrm>
            <a:off x="8806515" y="4803776"/>
            <a:ext cx="1278351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移动用户管理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移动设备管理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移动应用管理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dirty="0"/>
              <a:t>分析监控</a:t>
            </a:r>
            <a:endParaRPr lang="en-US" altLang="zh-CN" dirty="0"/>
          </a:p>
        </p:txBody>
      </p:sp>
      <p:sp>
        <p:nvSpPr>
          <p:cNvPr id="175" name="TextBox 51">
            <a:extLst>
              <a:ext uri="{FF2B5EF4-FFF2-40B4-BE49-F238E27FC236}">
                <a16:creationId xmlns:a16="http://schemas.microsoft.com/office/drawing/2014/main" id="{AEC100F3-5626-4754-B855-857D71B99724}"/>
              </a:ext>
            </a:extLst>
          </p:cNvPr>
          <p:cNvSpPr txBox="1"/>
          <p:nvPr/>
        </p:nvSpPr>
        <p:spPr>
          <a:xfrm>
            <a:off x="7329142" y="4361333"/>
            <a:ext cx="111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安装移动应用</a:t>
            </a:r>
            <a:endParaRPr lang="en-US" altLang="zh-CN" dirty="0"/>
          </a:p>
        </p:txBody>
      </p:sp>
      <p:sp>
        <p:nvSpPr>
          <p:cNvPr id="176" name="TextBox 52">
            <a:extLst>
              <a:ext uri="{FF2B5EF4-FFF2-40B4-BE49-F238E27FC236}">
                <a16:creationId xmlns:a16="http://schemas.microsoft.com/office/drawing/2014/main" id="{FA07FDDC-326B-4341-961C-7518959BE125}"/>
              </a:ext>
            </a:extLst>
          </p:cNvPr>
          <p:cNvSpPr txBox="1"/>
          <p:nvPr/>
        </p:nvSpPr>
        <p:spPr>
          <a:xfrm>
            <a:off x="3376401" y="5360822"/>
            <a:ext cx="1124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移动服务部署</a:t>
            </a:r>
            <a:endParaRPr lang="en-US" altLang="zh-CN" dirty="0"/>
          </a:p>
        </p:txBody>
      </p:sp>
      <p:sp>
        <p:nvSpPr>
          <p:cNvPr id="177" name="TextBox 53">
            <a:extLst>
              <a:ext uri="{FF2B5EF4-FFF2-40B4-BE49-F238E27FC236}">
                <a16:creationId xmlns:a16="http://schemas.microsoft.com/office/drawing/2014/main" id="{9D6197D0-7423-468B-B42C-24E4B5FF4AF7}"/>
              </a:ext>
            </a:extLst>
          </p:cNvPr>
          <p:cNvSpPr txBox="1"/>
          <p:nvPr/>
        </p:nvSpPr>
        <p:spPr>
          <a:xfrm>
            <a:off x="4171554" y="5950822"/>
            <a:ext cx="1526136" cy="47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65"/>
              </a:spcBef>
            </a:pPr>
            <a:r>
              <a:rPr lang="zh-CN" altLang="en-US" sz="11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移动运行支撑平台</a:t>
            </a:r>
            <a:r>
              <a:rPr lang="en-US" altLang="zh-CN" sz="11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 Server</a:t>
            </a:r>
          </a:p>
        </p:txBody>
      </p:sp>
      <p:sp>
        <p:nvSpPr>
          <p:cNvPr id="178" name="TextBox 54">
            <a:extLst>
              <a:ext uri="{FF2B5EF4-FFF2-40B4-BE49-F238E27FC236}">
                <a16:creationId xmlns:a16="http://schemas.microsoft.com/office/drawing/2014/main" id="{FE1A0865-DD7D-4B05-8208-B494C927415C}"/>
              </a:ext>
            </a:extLst>
          </p:cNvPr>
          <p:cNvSpPr txBox="1"/>
          <p:nvPr/>
        </p:nvSpPr>
        <p:spPr>
          <a:xfrm>
            <a:off x="5139190" y="5408685"/>
            <a:ext cx="128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安全、移动服务</a:t>
            </a:r>
            <a:endParaRPr lang="en-US" altLang="zh-CN" dirty="0"/>
          </a:p>
        </p:txBody>
      </p:sp>
      <p:grpSp>
        <p:nvGrpSpPr>
          <p:cNvPr id="179" name="组合 105">
            <a:extLst>
              <a:ext uri="{FF2B5EF4-FFF2-40B4-BE49-F238E27FC236}">
                <a16:creationId xmlns:a16="http://schemas.microsoft.com/office/drawing/2014/main" id="{407FC95A-EBBA-4D82-A744-62E08D8BF876}"/>
              </a:ext>
            </a:extLst>
          </p:cNvPr>
          <p:cNvGrpSpPr/>
          <p:nvPr/>
        </p:nvGrpSpPr>
        <p:grpSpPr>
          <a:xfrm>
            <a:off x="7315879" y="3341506"/>
            <a:ext cx="1112235" cy="749109"/>
            <a:chOff x="5859206" y="2179177"/>
            <a:chExt cx="1048860" cy="600174"/>
          </a:xfrm>
        </p:grpSpPr>
        <p:sp>
          <p:nvSpPr>
            <p:cNvPr id="180" name="圆角矩形 144">
              <a:extLst>
                <a:ext uri="{FF2B5EF4-FFF2-40B4-BE49-F238E27FC236}">
                  <a16:creationId xmlns:a16="http://schemas.microsoft.com/office/drawing/2014/main" id="{4C213C94-F2AB-46BE-AC19-49C23B38356F}"/>
                </a:ext>
              </a:extLst>
            </p:cNvPr>
            <p:cNvSpPr/>
            <p:nvPr/>
          </p:nvSpPr>
          <p:spPr>
            <a:xfrm>
              <a:off x="5859206" y="2179177"/>
              <a:ext cx="1048860" cy="600174"/>
            </a:xfrm>
            <a:prstGeom prst="roundRect">
              <a:avLst>
                <a:gd name="adj" fmla="val 66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b" anchorCtr="0"/>
            <a:lstStyle/>
            <a:p>
              <a:pPr algn="ctr"/>
              <a:r>
                <a:rPr lang="zh-CN" altLang="en-US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移动管理</a:t>
              </a:r>
              <a:endParaRPr lang="en-US" altLang="zh-CN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1" name="Picture 3" descr="F:\公司项目\2014项目\用友\UAP\用友AE产品介绍PPT-V1.4-史总\4.png">
              <a:extLst>
                <a:ext uri="{FF2B5EF4-FFF2-40B4-BE49-F238E27FC236}">
                  <a16:creationId xmlns:a16="http://schemas.microsoft.com/office/drawing/2014/main" id="{D084DF15-491F-4EDB-93A3-281880A34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6229077" y="2242688"/>
              <a:ext cx="335943" cy="253714"/>
            </a:xfrm>
            <a:prstGeom prst="rect">
              <a:avLst/>
            </a:prstGeom>
            <a:noFill/>
          </p:spPr>
        </p:pic>
      </p:grpSp>
      <p:cxnSp>
        <p:nvCxnSpPr>
          <p:cNvPr id="182" name="肘形连接符 134">
            <a:extLst>
              <a:ext uri="{FF2B5EF4-FFF2-40B4-BE49-F238E27FC236}">
                <a16:creationId xmlns:a16="http://schemas.microsoft.com/office/drawing/2014/main" id="{3272AA63-619B-4073-9456-FA8EC98D2F5B}"/>
              </a:ext>
            </a:extLst>
          </p:cNvPr>
          <p:cNvCxnSpPr>
            <a:stCxn id="157" idx="3"/>
            <a:endCxn id="180" idx="0"/>
          </p:cNvCxnSpPr>
          <p:nvPr/>
        </p:nvCxnSpPr>
        <p:spPr>
          <a:xfrm>
            <a:off x="6096000" y="2450453"/>
            <a:ext cx="1775997" cy="891053"/>
          </a:xfrm>
          <a:prstGeom prst="bentConnector2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肘形连接符 135">
            <a:extLst>
              <a:ext uri="{FF2B5EF4-FFF2-40B4-BE49-F238E27FC236}">
                <a16:creationId xmlns:a16="http://schemas.microsoft.com/office/drawing/2014/main" id="{7E8A675E-E323-40ED-A320-3BFEDD1CE815}"/>
              </a:ext>
            </a:extLst>
          </p:cNvPr>
          <p:cNvCxnSpPr>
            <a:stCxn id="168" idx="1"/>
            <a:endCxn id="180" idx="3"/>
          </p:cNvCxnSpPr>
          <p:nvPr/>
        </p:nvCxnSpPr>
        <p:spPr>
          <a:xfrm rot="10800000">
            <a:off x="8428114" y="3716060"/>
            <a:ext cx="727232" cy="565321"/>
          </a:xfrm>
          <a:prstGeom prst="bentConnector3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肘形连接符 136">
            <a:extLst>
              <a:ext uri="{FF2B5EF4-FFF2-40B4-BE49-F238E27FC236}">
                <a16:creationId xmlns:a16="http://schemas.microsoft.com/office/drawing/2014/main" id="{238AA1E3-9855-497F-A1A0-0A3CF2E43CF4}"/>
              </a:ext>
            </a:extLst>
          </p:cNvPr>
          <p:cNvCxnSpPr/>
          <p:nvPr/>
        </p:nvCxnSpPr>
        <p:spPr>
          <a:xfrm rot="10800000" flipV="1">
            <a:off x="8025077" y="4281381"/>
            <a:ext cx="1140370" cy="1390543"/>
          </a:xfrm>
          <a:prstGeom prst="bentConnector3">
            <a:avLst>
              <a:gd name="adj1" fmla="val 33367"/>
            </a:avLst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DDE33BF9-029A-4C48-8635-0AC1C8B966F1}"/>
              </a:ext>
            </a:extLst>
          </p:cNvPr>
          <p:cNvGrpSpPr/>
          <p:nvPr/>
        </p:nvGrpSpPr>
        <p:grpSpPr>
          <a:xfrm>
            <a:off x="947950" y="3358993"/>
            <a:ext cx="2156473" cy="2936322"/>
            <a:chOff x="1988457" y="2371033"/>
            <a:chExt cx="2156473" cy="2936322"/>
          </a:xfrm>
        </p:grpSpPr>
        <p:sp>
          <p:nvSpPr>
            <p:cNvPr id="186" name="圆角矩形 90">
              <a:extLst>
                <a:ext uri="{FF2B5EF4-FFF2-40B4-BE49-F238E27FC236}">
                  <a16:creationId xmlns:a16="http://schemas.microsoft.com/office/drawing/2014/main" id="{2895102E-19EF-492A-ABEC-C79B08B3922B}"/>
                </a:ext>
              </a:extLst>
            </p:cNvPr>
            <p:cNvSpPr/>
            <p:nvPr/>
          </p:nvSpPr>
          <p:spPr>
            <a:xfrm>
              <a:off x="2967851" y="2371033"/>
              <a:ext cx="901171" cy="749107"/>
            </a:xfrm>
            <a:prstGeom prst="roundRect">
              <a:avLst>
                <a:gd name="adj" fmla="val 66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开发平台</a:t>
              </a:r>
            </a:p>
          </p:txBody>
        </p:sp>
        <p:pic>
          <p:nvPicPr>
            <p:cNvPr id="187" name="Picture 9" descr="E:\yinfeifei\2013年工作项目\yonyou用友 2013\用友 UAP\UAP客户年会PPT 16-9\图片\88.png">
              <a:extLst>
                <a:ext uri="{FF2B5EF4-FFF2-40B4-BE49-F238E27FC236}">
                  <a16:creationId xmlns:a16="http://schemas.microsoft.com/office/drawing/2014/main" id="{1119C888-861E-4C61-8557-C69CFBABF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4793" y="2849011"/>
              <a:ext cx="169432" cy="47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TextBox 44">
              <a:extLst>
                <a:ext uri="{FF2B5EF4-FFF2-40B4-BE49-F238E27FC236}">
                  <a16:creationId xmlns:a16="http://schemas.microsoft.com/office/drawing/2014/main" id="{4F64B3E8-8A5B-4009-9623-FF10AD0808EB}"/>
                </a:ext>
              </a:extLst>
            </p:cNvPr>
            <p:cNvSpPr txBox="1"/>
            <p:nvPr/>
          </p:nvSpPr>
          <p:spPr>
            <a:xfrm>
              <a:off x="1988457" y="3359740"/>
              <a:ext cx="1362748" cy="287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6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移动应用开发者</a:t>
              </a:r>
              <a:endParaRPr lang="en-US" altLang="zh-CN" sz="11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右箭头 124">
              <a:extLst>
                <a:ext uri="{FF2B5EF4-FFF2-40B4-BE49-F238E27FC236}">
                  <a16:creationId xmlns:a16="http://schemas.microsoft.com/office/drawing/2014/main" id="{3D14B3FB-5F67-464F-943A-7D35021B420C}"/>
                </a:ext>
              </a:extLst>
            </p:cNvPr>
            <p:cNvSpPr/>
            <p:nvPr/>
          </p:nvSpPr>
          <p:spPr>
            <a:xfrm>
              <a:off x="2083240" y="3581406"/>
              <a:ext cx="2061690" cy="53926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zh-CN" altLang="en-US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021F2EBB-DAEF-47A9-8539-20AFB3E16782}"/>
                </a:ext>
              </a:extLst>
            </p:cNvPr>
            <p:cNvSpPr/>
            <p:nvPr/>
          </p:nvSpPr>
          <p:spPr>
            <a:xfrm rot="1008246">
              <a:off x="2205333" y="3810495"/>
              <a:ext cx="68889" cy="8108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5"/>
            </a:p>
          </p:txBody>
        </p:sp>
        <p:sp>
          <p:nvSpPr>
            <p:cNvPr id="191" name="TextBox 62">
              <a:extLst>
                <a:ext uri="{FF2B5EF4-FFF2-40B4-BE49-F238E27FC236}">
                  <a16:creationId xmlns:a16="http://schemas.microsoft.com/office/drawing/2014/main" id="{476E513F-1FA5-4003-A2B1-49D5345101D6}"/>
                </a:ext>
              </a:extLst>
            </p:cNvPr>
            <p:cNvSpPr txBox="1"/>
            <p:nvPr/>
          </p:nvSpPr>
          <p:spPr>
            <a:xfrm>
              <a:off x="2099546" y="4107026"/>
              <a:ext cx="333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65"/>
                </a:spcBef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TextBox 63">
              <a:extLst>
                <a:ext uri="{FF2B5EF4-FFF2-40B4-BE49-F238E27FC236}">
                  <a16:creationId xmlns:a16="http://schemas.microsoft.com/office/drawing/2014/main" id="{6200FABE-1432-433C-9E1F-064DE51B19C7}"/>
                </a:ext>
              </a:extLst>
            </p:cNvPr>
            <p:cNvSpPr txBox="1"/>
            <p:nvPr/>
          </p:nvSpPr>
          <p:spPr>
            <a:xfrm>
              <a:off x="2479326" y="4107026"/>
              <a:ext cx="333822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spcBef>
                  <a:spcPts val="665"/>
                </a:spcBef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模型驱动</a:t>
              </a:r>
              <a:endParaRPr lang="en-US" altLang="zh-CN" dirty="0"/>
            </a:p>
          </p:txBody>
        </p:sp>
        <p:sp>
          <p:nvSpPr>
            <p:cNvPr id="193" name="TextBox 64">
              <a:extLst>
                <a:ext uri="{FF2B5EF4-FFF2-40B4-BE49-F238E27FC236}">
                  <a16:creationId xmlns:a16="http://schemas.microsoft.com/office/drawing/2014/main" id="{95ECB293-BDDF-4F32-8840-9C0E863B8A8D}"/>
                </a:ext>
              </a:extLst>
            </p:cNvPr>
            <p:cNvSpPr txBox="1"/>
            <p:nvPr/>
          </p:nvSpPr>
          <p:spPr>
            <a:xfrm>
              <a:off x="2859105" y="4107026"/>
              <a:ext cx="412962" cy="95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spcBef>
                  <a:spcPts val="665"/>
                </a:spcBef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可视化</a:t>
              </a:r>
              <a:r>
                <a:rPr lang="en-US" altLang="zh-CN" dirty="0"/>
                <a:t>UI</a:t>
              </a:r>
              <a:r>
                <a:rPr lang="zh-CN" altLang="en-US" dirty="0"/>
                <a:t>设计</a:t>
              </a:r>
              <a:endParaRPr lang="en-US" altLang="zh-CN" dirty="0"/>
            </a:p>
          </p:txBody>
        </p:sp>
        <p:sp>
          <p:nvSpPr>
            <p:cNvPr id="194" name="TextBox 65">
              <a:extLst>
                <a:ext uri="{FF2B5EF4-FFF2-40B4-BE49-F238E27FC236}">
                  <a16:creationId xmlns:a16="http://schemas.microsoft.com/office/drawing/2014/main" id="{27F74047-7250-49E1-88E4-07586C85813E}"/>
                </a:ext>
              </a:extLst>
            </p:cNvPr>
            <p:cNvSpPr txBox="1"/>
            <p:nvPr/>
          </p:nvSpPr>
          <p:spPr>
            <a:xfrm>
              <a:off x="3198483" y="4107026"/>
              <a:ext cx="412962" cy="66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spcBef>
                  <a:spcPts val="665"/>
                </a:spcBef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模拟调试</a:t>
              </a:r>
              <a:endParaRPr lang="en-US" altLang="zh-CN" dirty="0"/>
            </a:p>
          </p:txBody>
        </p:sp>
        <p:sp>
          <p:nvSpPr>
            <p:cNvPr id="195" name="TextBox 66">
              <a:extLst>
                <a:ext uri="{FF2B5EF4-FFF2-40B4-BE49-F238E27FC236}">
                  <a16:creationId xmlns:a16="http://schemas.microsoft.com/office/drawing/2014/main" id="{F0FCCFFF-438F-41A1-9FB6-EB528F74B495}"/>
                </a:ext>
              </a:extLst>
            </p:cNvPr>
            <p:cNvSpPr txBox="1"/>
            <p:nvPr/>
          </p:nvSpPr>
          <p:spPr>
            <a:xfrm>
              <a:off x="3570182" y="4107026"/>
              <a:ext cx="412962" cy="95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spcBef>
                  <a:spcPts val="665"/>
                </a:spcBef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构建 发布 部署     </a:t>
              </a:r>
              <a:r>
                <a:rPr lang="en-US" altLang="zh-CN" dirty="0"/>
                <a:t>  </a:t>
              </a:r>
            </a:p>
          </p:txBody>
        </p:sp>
        <p:pic>
          <p:nvPicPr>
            <p:cNvPr id="196" name="Picture 8" descr="F:\公司项目\2014项目\用友\UAP\UAP Mobile支撑企业应用快速移动化 V2.0\11.png">
              <a:extLst>
                <a:ext uri="{FF2B5EF4-FFF2-40B4-BE49-F238E27FC236}">
                  <a16:creationId xmlns:a16="http://schemas.microsoft.com/office/drawing/2014/main" id="{B5531850-862E-4F9B-8900-577902A443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3220255" y="2440660"/>
              <a:ext cx="358786" cy="330561"/>
            </a:xfrm>
            <a:prstGeom prst="rect">
              <a:avLst/>
            </a:prstGeom>
            <a:noFill/>
          </p:spPr>
        </p:pic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A3FCED32-BC77-4835-A3D1-673155F889A8}"/>
                </a:ext>
              </a:extLst>
            </p:cNvPr>
            <p:cNvSpPr/>
            <p:nvPr/>
          </p:nvSpPr>
          <p:spPr>
            <a:xfrm rot="1008246">
              <a:off x="2612722" y="3810495"/>
              <a:ext cx="68889" cy="8108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5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C177D727-1E21-46B7-88D4-0353E73ACD15}"/>
                </a:ext>
              </a:extLst>
            </p:cNvPr>
            <p:cNvSpPr/>
            <p:nvPr/>
          </p:nvSpPr>
          <p:spPr>
            <a:xfrm rot="1008246">
              <a:off x="2976340" y="3810495"/>
              <a:ext cx="68889" cy="8108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5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6B6D7087-0BAA-4666-9205-81988A23CAD9}"/>
                </a:ext>
              </a:extLst>
            </p:cNvPr>
            <p:cNvSpPr/>
            <p:nvPr/>
          </p:nvSpPr>
          <p:spPr>
            <a:xfrm rot="1008246">
              <a:off x="3333225" y="3810493"/>
              <a:ext cx="68889" cy="8108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5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73538FF1-7531-4DB7-8389-74F9B94A121B}"/>
                </a:ext>
              </a:extLst>
            </p:cNvPr>
            <p:cNvSpPr/>
            <p:nvPr/>
          </p:nvSpPr>
          <p:spPr>
            <a:xfrm rot="1008246">
              <a:off x="3693476" y="3810493"/>
              <a:ext cx="68889" cy="81085"/>
            </a:xfrm>
            <a:prstGeom prst="ellipse">
              <a:avLst/>
            </a:prstGeom>
            <a:solidFill>
              <a:srgbClr val="E6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65"/>
            </a:p>
          </p:txBody>
        </p:sp>
      </p:grpSp>
      <p:cxnSp>
        <p:nvCxnSpPr>
          <p:cNvPr id="201" name="肘形连接符 142">
            <a:extLst>
              <a:ext uri="{FF2B5EF4-FFF2-40B4-BE49-F238E27FC236}">
                <a16:creationId xmlns:a16="http://schemas.microsoft.com/office/drawing/2014/main" id="{E48099E7-10CB-4EB5-806A-EF4F0A995EAB}"/>
              </a:ext>
            </a:extLst>
          </p:cNvPr>
          <p:cNvCxnSpPr/>
          <p:nvPr/>
        </p:nvCxnSpPr>
        <p:spPr>
          <a:xfrm flipV="1">
            <a:off x="2828515" y="2413671"/>
            <a:ext cx="2275887" cy="1331306"/>
          </a:xfrm>
          <a:prstGeom prst="bentConnector3">
            <a:avLst>
              <a:gd name="adj1" fmla="val 35970"/>
            </a:avLst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49">
            <a:extLst>
              <a:ext uri="{FF2B5EF4-FFF2-40B4-BE49-F238E27FC236}">
                <a16:creationId xmlns:a16="http://schemas.microsoft.com/office/drawing/2014/main" id="{B386F8FB-3E2F-46F2-AB51-D076A7E5C5B4}"/>
              </a:ext>
            </a:extLst>
          </p:cNvPr>
          <p:cNvSpPr txBox="1"/>
          <p:nvPr/>
        </p:nvSpPr>
        <p:spPr>
          <a:xfrm>
            <a:off x="7437169" y="6210358"/>
            <a:ext cx="869654" cy="28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终端用户</a:t>
            </a:r>
            <a:endParaRPr lang="en-US" altLang="zh-CN" sz="11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3" name="图示 202">
            <a:extLst>
              <a:ext uri="{FF2B5EF4-FFF2-40B4-BE49-F238E27FC236}">
                <a16:creationId xmlns:a16="http://schemas.microsoft.com/office/drawing/2014/main" id="{53D6C519-5115-466C-B6FA-5A5CF8FAC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582583"/>
              </p:ext>
            </p:extLst>
          </p:nvPr>
        </p:nvGraphicFramePr>
        <p:xfrm>
          <a:off x="4691779" y="2974854"/>
          <a:ext cx="2059937" cy="196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04" name="圆角矩形 75">
            <a:extLst>
              <a:ext uri="{FF2B5EF4-FFF2-40B4-BE49-F238E27FC236}">
                <a16:creationId xmlns:a16="http://schemas.microsoft.com/office/drawing/2014/main" id="{B6FF85A7-2080-446C-86C5-34A1542EAD48}"/>
              </a:ext>
            </a:extLst>
          </p:cNvPr>
          <p:cNvSpPr/>
          <p:nvPr/>
        </p:nvSpPr>
        <p:spPr>
          <a:xfrm>
            <a:off x="6211893" y="6240792"/>
            <a:ext cx="723947" cy="155557"/>
          </a:xfrm>
          <a:prstGeom prst="roundRect">
            <a:avLst>
              <a:gd name="adj" fmla="val 1170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Party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0" name="肘形连接符 108">
            <a:extLst>
              <a:ext uri="{FF2B5EF4-FFF2-40B4-BE49-F238E27FC236}">
                <a16:creationId xmlns:a16="http://schemas.microsoft.com/office/drawing/2014/main" id="{EBCFF392-16EA-4B99-9A50-DE0B87AAD678}"/>
              </a:ext>
            </a:extLst>
          </p:cNvPr>
          <p:cNvCxnSpPr>
            <a:stCxn id="186" idx="3"/>
            <a:endCxn id="169" idx="1"/>
          </p:cNvCxnSpPr>
          <p:nvPr/>
        </p:nvCxnSpPr>
        <p:spPr>
          <a:xfrm>
            <a:off x="2828515" y="3733547"/>
            <a:ext cx="1656693" cy="189795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1" name="圆角矩形 170">
            <a:extLst>
              <a:ext uri="{FF2B5EF4-FFF2-40B4-BE49-F238E27FC236}">
                <a16:creationId xmlns:a16="http://schemas.microsoft.com/office/drawing/2014/main" id="{1811B072-3778-48A7-A222-8FC09ABF96A3}"/>
              </a:ext>
            </a:extLst>
          </p:cNvPr>
          <p:cNvSpPr/>
          <p:nvPr/>
        </p:nvSpPr>
        <p:spPr>
          <a:xfrm>
            <a:off x="5115511" y="936789"/>
            <a:ext cx="980489" cy="709756"/>
          </a:xfrm>
          <a:prstGeom prst="roundRect">
            <a:avLst>
              <a:gd name="adj" fmla="val 66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165" b="1" dirty="0" err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Moli</a:t>
            </a:r>
            <a:endParaRPr lang="en-US" altLang="zh-CN" sz="1165" b="1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门户</a:t>
            </a:r>
            <a:endParaRPr lang="en-US" altLang="zh-CN" sz="1165" b="1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框架</a:t>
            </a:r>
            <a:endParaRPr lang="en-US" altLang="zh-CN" sz="1165" b="1" dirty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2" name="肘形连接符 173">
            <a:extLst>
              <a:ext uri="{FF2B5EF4-FFF2-40B4-BE49-F238E27FC236}">
                <a16:creationId xmlns:a16="http://schemas.microsoft.com/office/drawing/2014/main" id="{A8BD4CA6-367C-4FDF-B8B9-E7775B254F06}"/>
              </a:ext>
            </a:extLst>
          </p:cNvPr>
          <p:cNvCxnSpPr>
            <a:stCxn id="186" idx="3"/>
            <a:endCxn id="221" idx="1"/>
          </p:cNvCxnSpPr>
          <p:nvPr/>
        </p:nvCxnSpPr>
        <p:spPr>
          <a:xfrm flipV="1">
            <a:off x="2828515" y="1291667"/>
            <a:ext cx="2286996" cy="2441880"/>
          </a:xfrm>
          <a:prstGeom prst="bentConnector3">
            <a:avLst>
              <a:gd name="adj1" fmla="val 3556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3" name="TextBox 45">
            <a:extLst>
              <a:ext uri="{FF2B5EF4-FFF2-40B4-BE49-F238E27FC236}">
                <a16:creationId xmlns:a16="http://schemas.microsoft.com/office/drawing/2014/main" id="{1646FBA5-8B80-40E0-8356-FF18C9A31B56}"/>
              </a:ext>
            </a:extLst>
          </p:cNvPr>
          <p:cNvSpPr txBox="1"/>
          <p:nvPr/>
        </p:nvSpPr>
        <p:spPr>
          <a:xfrm>
            <a:off x="3619815" y="1317156"/>
            <a:ext cx="187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基本门户框架</a:t>
            </a:r>
            <a:endParaRPr lang="en-US" altLang="zh-CN" dirty="0"/>
          </a:p>
        </p:txBody>
      </p:sp>
      <p:pic>
        <p:nvPicPr>
          <p:cNvPr id="224" name="图片 223">
            <a:extLst>
              <a:ext uri="{FF2B5EF4-FFF2-40B4-BE49-F238E27FC236}">
                <a16:creationId xmlns:a16="http://schemas.microsoft.com/office/drawing/2014/main" id="{A82AFEA2-7E38-4A6D-834C-5C4B4B7B24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59" y="983514"/>
            <a:ext cx="576000" cy="576000"/>
          </a:xfrm>
          <a:prstGeom prst="rect">
            <a:avLst/>
          </a:prstGeom>
        </p:spPr>
      </p:pic>
      <p:grpSp>
        <p:nvGrpSpPr>
          <p:cNvPr id="225" name="组 80">
            <a:extLst>
              <a:ext uri="{FF2B5EF4-FFF2-40B4-BE49-F238E27FC236}">
                <a16:creationId xmlns:a16="http://schemas.microsoft.com/office/drawing/2014/main" id="{A5A60004-A0D4-441C-9797-7A4848F5DCB7}"/>
              </a:ext>
            </a:extLst>
          </p:cNvPr>
          <p:cNvGrpSpPr/>
          <p:nvPr/>
        </p:nvGrpSpPr>
        <p:grpSpPr>
          <a:xfrm>
            <a:off x="9541453" y="936789"/>
            <a:ext cx="1086826" cy="709756"/>
            <a:chOff x="5433664" y="1077323"/>
            <a:chExt cx="1086826" cy="709756"/>
          </a:xfrm>
        </p:grpSpPr>
        <p:sp>
          <p:nvSpPr>
            <p:cNvPr id="226" name="圆角矩形 184">
              <a:extLst>
                <a:ext uri="{FF2B5EF4-FFF2-40B4-BE49-F238E27FC236}">
                  <a16:creationId xmlns:a16="http://schemas.microsoft.com/office/drawing/2014/main" id="{DEC33528-0D77-4F63-A2F3-3F21058BD75F}"/>
                </a:ext>
              </a:extLst>
            </p:cNvPr>
            <p:cNvSpPr/>
            <p:nvPr/>
          </p:nvSpPr>
          <p:spPr>
            <a:xfrm>
              <a:off x="5433664" y="1077323"/>
              <a:ext cx="1086826" cy="709756"/>
            </a:xfrm>
            <a:prstGeom prst="roundRect">
              <a:avLst>
                <a:gd name="adj" fmla="val 66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b" anchorCtr="0"/>
            <a:lstStyle/>
            <a:p>
              <a:pPr algn="ctr"/>
              <a:r>
                <a:rPr lang="en-US" altLang="zh-CN" sz="1165" b="1" dirty="0" err="1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Moli</a:t>
              </a:r>
              <a:r>
                <a:rPr lang="zh-CN" altLang="en-US" sz="1165" b="1" dirty="0">
                  <a:solidFill>
                    <a:srgbClr val="E600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en-US" altLang="zh-CN" sz="1165" b="1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7" name="Picture 3" descr="F:\公司项目\2014项目\用友\UAP\用友AE产品介绍PPT-V1.4-史总\4.png">
              <a:extLst>
                <a:ext uri="{FF2B5EF4-FFF2-40B4-BE49-F238E27FC236}">
                  <a16:creationId xmlns:a16="http://schemas.microsoft.com/office/drawing/2014/main" id="{A7FEA5C5-30E0-4AA9-AB84-C413F91DF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5796171" y="1193528"/>
              <a:ext cx="328701" cy="300038"/>
            </a:xfrm>
            <a:prstGeom prst="rect">
              <a:avLst/>
            </a:prstGeom>
            <a:noFill/>
          </p:spPr>
        </p:pic>
      </p:grpSp>
      <p:cxnSp>
        <p:nvCxnSpPr>
          <p:cNvPr id="228" name="肘形连接符 192">
            <a:extLst>
              <a:ext uri="{FF2B5EF4-FFF2-40B4-BE49-F238E27FC236}">
                <a16:creationId xmlns:a16="http://schemas.microsoft.com/office/drawing/2014/main" id="{15E187FE-FA73-4E61-A406-35B4643B6C45}"/>
              </a:ext>
            </a:extLst>
          </p:cNvPr>
          <p:cNvCxnSpPr>
            <a:stCxn id="221" idx="3"/>
            <a:endCxn id="180" idx="0"/>
          </p:cNvCxnSpPr>
          <p:nvPr/>
        </p:nvCxnSpPr>
        <p:spPr>
          <a:xfrm>
            <a:off x="6096000" y="1291667"/>
            <a:ext cx="1775997" cy="204983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9" name="TextBox 45">
            <a:extLst>
              <a:ext uri="{FF2B5EF4-FFF2-40B4-BE49-F238E27FC236}">
                <a16:creationId xmlns:a16="http://schemas.microsoft.com/office/drawing/2014/main" id="{C41D6F0F-EB8C-40FC-A022-79F08CDDF9A4}"/>
              </a:ext>
            </a:extLst>
          </p:cNvPr>
          <p:cNvSpPr txBox="1"/>
          <p:nvPr/>
        </p:nvSpPr>
        <p:spPr>
          <a:xfrm>
            <a:off x="6495229" y="1069004"/>
            <a:ext cx="1154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应用持续集成</a:t>
            </a:r>
            <a:endParaRPr lang="en-US" altLang="zh-CN" dirty="0"/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6A0EB809-383C-4A51-9AF7-785985669330}"/>
              </a:ext>
            </a:extLst>
          </p:cNvPr>
          <p:cNvCxnSpPr>
            <a:stCxn id="221" idx="3"/>
            <a:endCxn id="226" idx="1"/>
          </p:cNvCxnSpPr>
          <p:nvPr/>
        </p:nvCxnSpPr>
        <p:spPr>
          <a:xfrm>
            <a:off x="6096000" y="1291667"/>
            <a:ext cx="34454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1" name="TextBox 45">
            <a:extLst>
              <a:ext uri="{FF2B5EF4-FFF2-40B4-BE49-F238E27FC236}">
                <a16:creationId xmlns:a16="http://schemas.microsoft.com/office/drawing/2014/main" id="{04CF6514-BC11-404F-BBAE-C4A8F904B1D9}"/>
              </a:ext>
            </a:extLst>
          </p:cNvPr>
          <p:cNvSpPr txBox="1"/>
          <p:nvPr/>
        </p:nvSpPr>
        <p:spPr>
          <a:xfrm>
            <a:off x="8271076" y="1043182"/>
            <a:ext cx="861260" cy="17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spcBef>
                <a:spcPts val="665"/>
              </a:spcBef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门户服务</a:t>
            </a:r>
            <a:endParaRPr lang="en-US" altLang="zh-CN" dirty="0"/>
          </a:p>
        </p:txBody>
      </p:sp>
      <p:cxnSp>
        <p:nvCxnSpPr>
          <p:cNvPr id="232" name="肘形连接符 207">
            <a:extLst>
              <a:ext uri="{FF2B5EF4-FFF2-40B4-BE49-F238E27FC236}">
                <a16:creationId xmlns:a16="http://schemas.microsoft.com/office/drawing/2014/main" id="{9E4D3F18-35C2-4032-BCB2-FEAEA1D2D868}"/>
              </a:ext>
            </a:extLst>
          </p:cNvPr>
          <p:cNvCxnSpPr>
            <a:stCxn id="226" idx="2"/>
            <a:endCxn id="180" idx="3"/>
          </p:cNvCxnSpPr>
          <p:nvPr/>
        </p:nvCxnSpPr>
        <p:spPr>
          <a:xfrm rot="5400000">
            <a:off x="8221732" y="1852927"/>
            <a:ext cx="2069516" cy="1656752"/>
          </a:xfrm>
          <a:prstGeom prst="bentConnector2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5220878F-9312-44F4-86A3-6F584EFFBDD2}"/>
              </a:ext>
            </a:extLst>
          </p:cNvPr>
          <p:cNvCxnSpPr>
            <a:stCxn id="169" idx="3"/>
            <a:endCxn id="204" idx="1"/>
          </p:cNvCxnSpPr>
          <p:nvPr/>
        </p:nvCxnSpPr>
        <p:spPr>
          <a:xfrm>
            <a:off x="5036556" y="5631497"/>
            <a:ext cx="1175337" cy="687074"/>
          </a:xfrm>
          <a:prstGeom prst="bentConnector3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3" grpId="0"/>
      <p:bldP spid="229" grpId="0"/>
      <p:bldP spid="2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产品功能概述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74CD636-34CE-44EB-A105-DDD94A15E370}"/>
              </a:ext>
            </a:extLst>
          </p:cNvPr>
          <p:cNvSpPr/>
          <p:nvPr/>
        </p:nvSpPr>
        <p:spPr>
          <a:xfrm>
            <a:off x="537272" y="1781735"/>
            <a:ext cx="5644233" cy="4937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530EE64-558E-478A-ABD0-7249F7997D92}"/>
              </a:ext>
            </a:extLst>
          </p:cNvPr>
          <p:cNvSpPr/>
          <p:nvPr/>
        </p:nvSpPr>
        <p:spPr>
          <a:xfrm>
            <a:off x="602097" y="2063896"/>
            <a:ext cx="1314119" cy="3229078"/>
          </a:xfrm>
          <a:prstGeom prst="rect">
            <a:avLst/>
          </a:prstGeom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0751176-3FEB-462F-B397-5D5626418C77}"/>
              </a:ext>
            </a:extLst>
          </p:cNvPr>
          <p:cNvSpPr/>
          <p:nvPr/>
        </p:nvSpPr>
        <p:spPr>
          <a:xfrm>
            <a:off x="683212" y="2364455"/>
            <a:ext cx="1152153" cy="258693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开发向导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144C21A-9CF4-4AB9-BEAC-78E45AC2FA0E}"/>
              </a:ext>
            </a:extLst>
          </p:cNvPr>
          <p:cNvSpPr/>
          <p:nvPr/>
        </p:nvSpPr>
        <p:spPr>
          <a:xfrm>
            <a:off x="683213" y="2731890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设计器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738EEED-39EC-4919-8979-8770A75E3A2A}"/>
              </a:ext>
            </a:extLst>
          </p:cNvPr>
          <p:cNvSpPr/>
          <p:nvPr/>
        </p:nvSpPr>
        <p:spPr>
          <a:xfrm>
            <a:off x="688194" y="3099326"/>
            <a:ext cx="1142188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移动模型设计器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E182062-97F0-468C-BA85-9C801231CDB8}"/>
              </a:ext>
            </a:extLst>
          </p:cNvPr>
          <p:cNvSpPr/>
          <p:nvPr/>
        </p:nvSpPr>
        <p:spPr>
          <a:xfrm>
            <a:off x="683212" y="3834197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模拟器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76ECAFA-FE76-440C-BD74-06BF1EC8F882}"/>
              </a:ext>
            </a:extLst>
          </p:cNvPr>
          <p:cNvSpPr/>
          <p:nvPr/>
        </p:nvSpPr>
        <p:spPr>
          <a:xfrm>
            <a:off x="683212" y="3466761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代码编辑器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EB1CBC6-C699-4C70-99C5-543C3AF9F507}"/>
              </a:ext>
            </a:extLst>
          </p:cNvPr>
          <p:cNvSpPr/>
          <p:nvPr/>
        </p:nvSpPr>
        <p:spPr>
          <a:xfrm>
            <a:off x="683212" y="4201632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调试工具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67A7CDF-7BA7-4638-BB06-B82B652EC0ED}"/>
              </a:ext>
            </a:extLst>
          </p:cNvPr>
          <p:cNvSpPr/>
          <p:nvPr/>
        </p:nvSpPr>
        <p:spPr>
          <a:xfrm>
            <a:off x="683212" y="4569068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模板工具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9F8A98B-0D5F-4D8F-BA1D-63DDBF46B7C7}"/>
              </a:ext>
            </a:extLst>
          </p:cNvPr>
          <p:cNvSpPr/>
          <p:nvPr/>
        </p:nvSpPr>
        <p:spPr>
          <a:xfrm>
            <a:off x="688194" y="4936501"/>
            <a:ext cx="1142188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跨平台构建工具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71E7694-F21A-4956-AD03-DAFECD14CE81}"/>
              </a:ext>
            </a:extLst>
          </p:cNvPr>
          <p:cNvSpPr/>
          <p:nvPr/>
        </p:nvSpPr>
        <p:spPr>
          <a:xfrm>
            <a:off x="1983812" y="2063896"/>
            <a:ext cx="1314119" cy="3229078"/>
          </a:xfrm>
          <a:prstGeom prst="rect">
            <a:avLst/>
          </a:prstGeom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设备服务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A3ECC52-0E1A-40B3-9095-D302C993DB1C}"/>
              </a:ext>
            </a:extLst>
          </p:cNvPr>
          <p:cNvSpPr/>
          <p:nvPr/>
        </p:nvSpPr>
        <p:spPr>
          <a:xfrm>
            <a:off x="2064926" y="2364455"/>
            <a:ext cx="1152153" cy="258693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0F666EB-7494-4D02-BE7E-0F0178B575C7}"/>
              </a:ext>
            </a:extLst>
          </p:cNvPr>
          <p:cNvSpPr/>
          <p:nvPr/>
        </p:nvSpPr>
        <p:spPr>
          <a:xfrm>
            <a:off x="2064926" y="2731890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通讯录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871424F-3E4D-490B-95B6-A9C55BE519A8}"/>
              </a:ext>
            </a:extLst>
          </p:cNvPr>
          <p:cNvSpPr/>
          <p:nvPr/>
        </p:nvSpPr>
        <p:spPr>
          <a:xfrm>
            <a:off x="2064926" y="3099326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89EDB85-4095-450D-B046-FF84AE2DD4D7}"/>
              </a:ext>
            </a:extLst>
          </p:cNvPr>
          <p:cNvSpPr/>
          <p:nvPr/>
        </p:nvSpPr>
        <p:spPr>
          <a:xfrm>
            <a:off x="2064926" y="3834197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92AC988-7A6B-4B4A-9648-6AFE69031912}"/>
              </a:ext>
            </a:extLst>
          </p:cNvPr>
          <p:cNvSpPr/>
          <p:nvPr/>
        </p:nvSpPr>
        <p:spPr>
          <a:xfrm>
            <a:off x="2064926" y="3466761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C724741-A240-4D5A-BE9D-03687CFF6726}"/>
              </a:ext>
            </a:extLst>
          </p:cNvPr>
          <p:cNvSpPr/>
          <p:nvPr/>
        </p:nvSpPr>
        <p:spPr>
          <a:xfrm>
            <a:off x="2064926" y="4201632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8727CA2-8DF6-4C0B-B6E5-EDC11AAE4590}"/>
              </a:ext>
            </a:extLst>
          </p:cNvPr>
          <p:cNvSpPr/>
          <p:nvPr/>
        </p:nvSpPr>
        <p:spPr>
          <a:xfrm>
            <a:off x="2064926" y="4569068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设备机型信息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E5F375C-18C0-4F34-BF0A-9FE6D7FDB5DF}"/>
              </a:ext>
            </a:extLst>
          </p:cNvPr>
          <p:cNvSpPr/>
          <p:nvPr/>
        </p:nvSpPr>
        <p:spPr>
          <a:xfrm>
            <a:off x="2064926" y="4936501"/>
            <a:ext cx="1152153" cy="2308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591F75A-1893-4DAD-89CE-ADC5A045679C}"/>
              </a:ext>
            </a:extLst>
          </p:cNvPr>
          <p:cNvSpPr/>
          <p:nvPr/>
        </p:nvSpPr>
        <p:spPr>
          <a:xfrm>
            <a:off x="3382077" y="2063896"/>
            <a:ext cx="1314119" cy="3229078"/>
          </a:xfrm>
          <a:prstGeom prst="rect">
            <a:avLst/>
          </a:prstGeom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工具服务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B78B8BA-C088-4C35-8883-4FB6F8087C4C}"/>
              </a:ext>
            </a:extLst>
          </p:cNvPr>
          <p:cNvSpPr/>
          <p:nvPr/>
        </p:nvSpPr>
        <p:spPr>
          <a:xfrm>
            <a:off x="3463190" y="2364455"/>
            <a:ext cx="1152153" cy="258693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消息推送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692794F-ED3B-418A-A7A5-7617154AE529}"/>
              </a:ext>
            </a:extLst>
          </p:cNvPr>
          <p:cNvSpPr/>
          <p:nvPr/>
        </p:nvSpPr>
        <p:spPr>
          <a:xfrm>
            <a:off x="3463190" y="2731890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60D9603-273E-4478-B415-4FFB9F5B6841}"/>
              </a:ext>
            </a:extLst>
          </p:cNvPr>
          <p:cNvSpPr/>
          <p:nvPr/>
        </p:nvSpPr>
        <p:spPr>
          <a:xfrm>
            <a:off x="3463190" y="3099326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二维码扫描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D740241-CBE1-4F16-8C7A-3B283E446DBF}"/>
              </a:ext>
            </a:extLst>
          </p:cNvPr>
          <p:cNvSpPr/>
          <p:nvPr/>
        </p:nvSpPr>
        <p:spPr>
          <a:xfrm>
            <a:off x="3463190" y="3834197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数据压缩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8BCAC46-5909-4BDF-90D2-1AA66DBEF85D}"/>
              </a:ext>
            </a:extLst>
          </p:cNvPr>
          <p:cNvSpPr/>
          <p:nvPr/>
        </p:nvSpPr>
        <p:spPr>
          <a:xfrm>
            <a:off x="3463190" y="3466761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文件传输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46F367E-AF32-4B02-8351-0E39575A4ACD}"/>
              </a:ext>
            </a:extLst>
          </p:cNvPr>
          <p:cNvSpPr/>
          <p:nvPr/>
        </p:nvSpPr>
        <p:spPr>
          <a:xfrm>
            <a:off x="3463190" y="4201632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持久化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739CE9B-B19E-4A09-9E20-FECFE0FE0DEE}"/>
              </a:ext>
            </a:extLst>
          </p:cNvPr>
          <p:cNvSpPr/>
          <p:nvPr/>
        </p:nvSpPr>
        <p:spPr>
          <a:xfrm>
            <a:off x="3463190" y="4569068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网络通讯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B480EAC-85A5-48DD-95A1-B66944A10580}"/>
              </a:ext>
            </a:extLst>
          </p:cNvPr>
          <p:cNvSpPr/>
          <p:nvPr/>
        </p:nvSpPr>
        <p:spPr>
          <a:xfrm>
            <a:off x="3463190" y="4936501"/>
            <a:ext cx="1152153" cy="2308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5FDCC52-EEF8-4728-B91D-6F3EFB8CA7C6}"/>
              </a:ext>
            </a:extLst>
          </p:cNvPr>
          <p:cNvSpPr/>
          <p:nvPr/>
        </p:nvSpPr>
        <p:spPr>
          <a:xfrm>
            <a:off x="602096" y="5386669"/>
            <a:ext cx="5511813" cy="1279580"/>
          </a:xfrm>
          <a:prstGeom prst="rect">
            <a:avLst/>
          </a:prstGeom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82B936E-757A-4D55-B09E-31953032B3F4}"/>
              </a:ext>
            </a:extLst>
          </p:cNvPr>
          <p:cNvSpPr/>
          <p:nvPr/>
        </p:nvSpPr>
        <p:spPr>
          <a:xfrm>
            <a:off x="683081" y="5680078"/>
            <a:ext cx="962755" cy="25546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文本类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90AE958-577E-45E9-96EC-6686693FC839}"/>
              </a:ext>
            </a:extLst>
          </p:cNvPr>
          <p:cNvSpPr/>
          <p:nvPr/>
        </p:nvSpPr>
        <p:spPr>
          <a:xfrm>
            <a:off x="1773112" y="5680078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输入类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045BC11-AB60-45C6-BE1C-9E626A9DB56B}"/>
              </a:ext>
            </a:extLst>
          </p:cNvPr>
          <p:cNvSpPr/>
          <p:nvPr/>
        </p:nvSpPr>
        <p:spPr>
          <a:xfrm>
            <a:off x="2863141" y="5680078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图片类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96F5815-A77F-490F-BFB0-E7DA185FF2C9}"/>
              </a:ext>
            </a:extLst>
          </p:cNvPr>
          <p:cNvSpPr/>
          <p:nvPr/>
        </p:nvSpPr>
        <p:spPr>
          <a:xfrm>
            <a:off x="1773209" y="6339966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多媒体类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3894AF0-7E0F-4BED-A3DA-A01C8436A9BF}"/>
              </a:ext>
            </a:extLst>
          </p:cNvPr>
          <p:cNvSpPr/>
          <p:nvPr/>
        </p:nvSpPr>
        <p:spPr>
          <a:xfrm>
            <a:off x="683081" y="6019853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时间日期类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0AE8415-7379-4990-ABF9-36200581D2EA}"/>
              </a:ext>
            </a:extLst>
          </p:cNvPr>
          <p:cNvSpPr/>
          <p:nvPr/>
        </p:nvSpPr>
        <p:spPr>
          <a:xfrm>
            <a:off x="2863141" y="6019853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布局类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F2ABE27-20E3-4DDA-AAEA-E3035AA7B894}"/>
              </a:ext>
            </a:extLst>
          </p:cNvPr>
          <p:cNvSpPr/>
          <p:nvPr/>
        </p:nvSpPr>
        <p:spPr>
          <a:xfrm>
            <a:off x="5043199" y="6019853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图表类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96A98A-A7B0-4C9D-94BD-B4AAE5704432}"/>
              </a:ext>
            </a:extLst>
          </p:cNvPr>
          <p:cNvSpPr/>
          <p:nvPr/>
        </p:nvSpPr>
        <p:spPr>
          <a:xfrm>
            <a:off x="3953171" y="6019853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文档类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AFFB38E-1BDA-47EA-8490-4A1017CA6C8A}"/>
              </a:ext>
            </a:extLst>
          </p:cNvPr>
          <p:cNvSpPr/>
          <p:nvPr/>
        </p:nvSpPr>
        <p:spPr>
          <a:xfrm>
            <a:off x="2863206" y="6339966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8F9C2A1F-B9F0-447B-998D-A36AE55700C2}"/>
              </a:ext>
            </a:extLst>
          </p:cNvPr>
          <p:cNvSpPr/>
          <p:nvPr/>
        </p:nvSpPr>
        <p:spPr>
          <a:xfrm>
            <a:off x="5043199" y="5680078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导航类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65552504-8C1B-4D9E-AFDE-1FEB1FF4CDF5}"/>
              </a:ext>
            </a:extLst>
          </p:cNvPr>
          <p:cNvSpPr/>
          <p:nvPr/>
        </p:nvSpPr>
        <p:spPr>
          <a:xfrm>
            <a:off x="5043199" y="6339966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组合控件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7359A1A8-6D36-4955-A355-22C34BAD0DC3}"/>
              </a:ext>
            </a:extLst>
          </p:cNvPr>
          <p:cNvSpPr/>
          <p:nvPr/>
        </p:nvSpPr>
        <p:spPr>
          <a:xfrm>
            <a:off x="3953203" y="6339966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D64FE78-4AAF-4476-BC5F-E89D2D6C93D4}"/>
              </a:ext>
            </a:extLst>
          </p:cNvPr>
          <p:cNvSpPr/>
          <p:nvPr/>
        </p:nvSpPr>
        <p:spPr>
          <a:xfrm>
            <a:off x="4799660" y="2063896"/>
            <a:ext cx="1314119" cy="2137736"/>
          </a:xfrm>
          <a:prstGeom prst="rect">
            <a:avLst/>
          </a:prstGeom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 Server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FDE3DA1F-B837-4424-8C91-84D36399BB54}"/>
              </a:ext>
            </a:extLst>
          </p:cNvPr>
          <p:cNvSpPr/>
          <p:nvPr/>
        </p:nvSpPr>
        <p:spPr>
          <a:xfrm>
            <a:off x="4880774" y="2364455"/>
            <a:ext cx="1152153" cy="258693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构建证书管理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D32917D-B671-4830-B8C8-35DDBE0C102D}"/>
              </a:ext>
            </a:extLst>
          </p:cNvPr>
          <p:cNvSpPr/>
          <p:nvPr/>
        </p:nvSpPr>
        <p:spPr>
          <a:xfrm>
            <a:off x="4880774" y="2731890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构建模板管理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523625A-E542-44AC-A254-E32D62F7CC9B}"/>
              </a:ext>
            </a:extLst>
          </p:cNvPr>
          <p:cNvSpPr/>
          <p:nvPr/>
        </p:nvSpPr>
        <p:spPr>
          <a:xfrm>
            <a:off x="4880774" y="3099326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设备类型管理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0984F91-3722-4409-9719-49DC2735FFA8}"/>
              </a:ext>
            </a:extLst>
          </p:cNvPr>
          <p:cNvSpPr/>
          <p:nvPr/>
        </p:nvSpPr>
        <p:spPr>
          <a:xfrm>
            <a:off x="4880774" y="3834197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B966693-0878-4C73-89DE-9272DB14AF7A}"/>
              </a:ext>
            </a:extLst>
          </p:cNvPr>
          <p:cNvSpPr/>
          <p:nvPr/>
        </p:nvSpPr>
        <p:spPr>
          <a:xfrm>
            <a:off x="4880774" y="3466761"/>
            <a:ext cx="1152153" cy="215444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类型管理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D8D52626-97B9-44DC-8C04-49439CD7C47C}"/>
              </a:ext>
            </a:extLst>
          </p:cNvPr>
          <p:cNvSpPr/>
          <p:nvPr/>
        </p:nvSpPr>
        <p:spPr>
          <a:xfrm>
            <a:off x="4799791" y="4330979"/>
            <a:ext cx="1314119" cy="961995"/>
          </a:xfrm>
          <a:prstGeom prst="rect">
            <a:avLst/>
          </a:prstGeom>
          <a:ln w="31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A503534-AC9C-46F5-8C44-FE334346C5AB}"/>
              </a:ext>
            </a:extLst>
          </p:cNvPr>
          <p:cNvSpPr/>
          <p:nvPr/>
        </p:nvSpPr>
        <p:spPr>
          <a:xfrm>
            <a:off x="4880905" y="4581959"/>
            <a:ext cx="1152153" cy="258693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控件扩展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86D22AF-8440-4104-92CE-304610C4592C}"/>
              </a:ext>
            </a:extLst>
          </p:cNvPr>
          <p:cNvSpPr/>
          <p:nvPr/>
        </p:nvSpPr>
        <p:spPr>
          <a:xfrm>
            <a:off x="4880905" y="4949395"/>
            <a:ext cx="1152153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服务扩展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E8EDC201-3C4D-45A7-919F-C12CA94BA880}"/>
              </a:ext>
            </a:extLst>
          </p:cNvPr>
          <p:cNvSpPr/>
          <p:nvPr/>
        </p:nvSpPr>
        <p:spPr>
          <a:xfrm>
            <a:off x="3953171" y="5680078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5776E37-63ED-4CED-A7E0-8F55F979B967}"/>
              </a:ext>
            </a:extLst>
          </p:cNvPr>
          <p:cNvSpPr/>
          <p:nvPr/>
        </p:nvSpPr>
        <p:spPr>
          <a:xfrm>
            <a:off x="1773112" y="6019853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按钮类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AC730E9-6212-494E-8847-02361A07B790}"/>
              </a:ext>
            </a:extLst>
          </p:cNvPr>
          <p:cNvSpPr/>
          <p:nvPr/>
        </p:nvSpPr>
        <p:spPr>
          <a:xfrm>
            <a:off x="683212" y="6339966"/>
            <a:ext cx="962755" cy="230832"/>
          </a:xfrm>
          <a:prstGeom prst="rect">
            <a:avLst/>
          </a:prstGeom>
          <a:solidFill>
            <a:schemeClr val="accent5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容器类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7EF9F32-B7A6-4A08-BFC0-9907507CEF2E}"/>
              </a:ext>
            </a:extLst>
          </p:cNvPr>
          <p:cNvSpPr/>
          <p:nvPr/>
        </p:nvSpPr>
        <p:spPr>
          <a:xfrm>
            <a:off x="6469476" y="1781735"/>
            <a:ext cx="1483400" cy="36226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 Server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F10F3716-93A2-48B9-890A-0EB21F63A27E}"/>
              </a:ext>
            </a:extLst>
          </p:cNvPr>
          <p:cNvSpPr/>
          <p:nvPr/>
        </p:nvSpPr>
        <p:spPr>
          <a:xfrm>
            <a:off x="6565320" y="2081594"/>
            <a:ext cx="1310853" cy="30055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应用控制器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CF8F6B80-5BCA-45EB-92FD-29B4061C86C6}"/>
              </a:ext>
            </a:extLst>
          </p:cNvPr>
          <p:cNvSpPr/>
          <p:nvPr/>
        </p:nvSpPr>
        <p:spPr>
          <a:xfrm>
            <a:off x="6556620" y="2799583"/>
            <a:ext cx="1310853" cy="896552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管理工具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64C0F93-E8E1-45C4-9FCA-2B4158C8A706}"/>
              </a:ext>
            </a:extLst>
          </p:cNvPr>
          <p:cNvSpPr/>
          <p:nvPr/>
        </p:nvSpPr>
        <p:spPr>
          <a:xfrm>
            <a:off x="6647923" y="3073453"/>
            <a:ext cx="1149289" cy="258693"/>
          </a:xfrm>
          <a:prstGeom prst="rect">
            <a:avLst/>
          </a:prstGeom>
          <a:solidFill>
            <a:schemeClr val="accent3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应用部署工具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9C1B490F-E615-473A-BFD1-26944F77B490}"/>
              </a:ext>
            </a:extLst>
          </p:cNvPr>
          <p:cNvSpPr/>
          <p:nvPr/>
        </p:nvSpPr>
        <p:spPr>
          <a:xfrm>
            <a:off x="6647923" y="3387516"/>
            <a:ext cx="1149289" cy="261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7EC74922-3F3A-4A80-BF4D-A521F9124946}"/>
              </a:ext>
            </a:extLst>
          </p:cNvPr>
          <p:cNvSpPr/>
          <p:nvPr/>
        </p:nvSpPr>
        <p:spPr>
          <a:xfrm>
            <a:off x="6565319" y="3760486"/>
            <a:ext cx="1310853" cy="1603851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DEA1188A-94A0-4467-8E20-BA68DD33DB3F}"/>
              </a:ext>
            </a:extLst>
          </p:cNvPr>
          <p:cNvSpPr/>
          <p:nvPr/>
        </p:nvSpPr>
        <p:spPr>
          <a:xfrm>
            <a:off x="6656621" y="4034358"/>
            <a:ext cx="1149289" cy="258693"/>
          </a:xfrm>
          <a:prstGeom prst="rect">
            <a:avLst/>
          </a:prstGeom>
          <a:solidFill>
            <a:schemeClr val="accent3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登录、身份认证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DB51469-576C-4F2B-98E4-A745430DB0F7}"/>
              </a:ext>
            </a:extLst>
          </p:cNvPr>
          <p:cNvSpPr/>
          <p:nvPr/>
        </p:nvSpPr>
        <p:spPr>
          <a:xfrm>
            <a:off x="6656621" y="4348420"/>
            <a:ext cx="1149289" cy="261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文件服务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524B36D-E15D-4058-ADE1-0754475B8EBD}"/>
              </a:ext>
            </a:extLst>
          </p:cNvPr>
          <p:cNvSpPr/>
          <p:nvPr/>
        </p:nvSpPr>
        <p:spPr>
          <a:xfrm>
            <a:off x="6647808" y="4669718"/>
            <a:ext cx="1149289" cy="261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服务扩展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08C89C66-32DA-483F-9186-A02F8A754805}"/>
              </a:ext>
            </a:extLst>
          </p:cNvPr>
          <p:cNvSpPr/>
          <p:nvPr/>
        </p:nvSpPr>
        <p:spPr>
          <a:xfrm>
            <a:off x="6565319" y="2439189"/>
            <a:ext cx="1310853" cy="300558"/>
          </a:xfrm>
          <a:prstGeom prst="rect">
            <a:avLst/>
          </a:prstGeom>
          <a:ln w="31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服务网关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7086E119-06C5-4095-B836-A047E515BE88}"/>
              </a:ext>
            </a:extLst>
          </p:cNvPr>
          <p:cNvSpPr/>
          <p:nvPr/>
        </p:nvSpPr>
        <p:spPr>
          <a:xfrm>
            <a:off x="6647808" y="4994546"/>
            <a:ext cx="1149289" cy="2308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284CA17-04C3-491F-A955-D882604B26CD}"/>
              </a:ext>
            </a:extLst>
          </p:cNvPr>
          <p:cNvSpPr/>
          <p:nvPr/>
        </p:nvSpPr>
        <p:spPr>
          <a:xfrm>
            <a:off x="6469476" y="5464663"/>
            <a:ext cx="1483400" cy="12726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私有移动应用商店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0D45147-61CA-400C-9418-65EEF11CBD75}"/>
              </a:ext>
            </a:extLst>
          </p:cNvPr>
          <p:cNvSpPr/>
          <p:nvPr/>
        </p:nvSpPr>
        <p:spPr>
          <a:xfrm>
            <a:off x="6565320" y="6016786"/>
            <a:ext cx="1310853" cy="300558"/>
          </a:xfrm>
          <a:prstGeom prst="rect">
            <a:avLst/>
          </a:prstGeom>
          <a:ln w="31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应用分发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D2EB6C7-55F4-4184-9921-666C9216BD1F}"/>
              </a:ext>
            </a:extLst>
          </p:cNvPr>
          <p:cNvSpPr/>
          <p:nvPr/>
        </p:nvSpPr>
        <p:spPr>
          <a:xfrm>
            <a:off x="6565318" y="6366813"/>
            <a:ext cx="1310853" cy="300558"/>
          </a:xfrm>
          <a:prstGeom prst="rect">
            <a:avLst/>
          </a:prstGeom>
          <a:ln w="31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D57647B7-DDB9-4B12-B3B6-BBA9668F247F}"/>
              </a:ext>
            </a:extLst>
          </p:cNvPr>
          <p:cNvSpPr/>
          <p:nvPr/>
        </p:nvSpPr>
        <p:spPr>
          <a:xfrm>
            <a:off x="8266999" y="1766422"/>
            <a:ext cx="3227845" cy="49708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移动管理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FB22E7F-F382-4FB6-A78E-09CB8A674301}"/>
              </a:ext>
            </a:extLst>
          </p:cNvPr>
          <p:cNvSpPr/>
          <p:nvPr/>
        </p:nvSpPr>
        <p:spPr>
          <a:xfrm>
            <a:off x="8383877" y="2031405"/>
            <a:ext cx="1457903" cy="2459112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移动设备管理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5FCD5F1B-C665-4FF8-82B4-6CF6E5BECA43}"/>
              </a:ext>
            </a:extLst>
          </p:cNvPr>
          <p:cNvSpPr/>
          <p:nvPr/>
        </p:nvSpPr>
        <p:spPr>
          <a:xfrm>
            <a:off x="8473867" y="2331963"/>
            <a:ext cx="1278215" cy="258693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设备运行监控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32277992-7C52-4890-AAE3-CF73FDA07EFD}"/>
              </a:ext>
            </a:extLst>
          </p:cNvPr>
          <p:cNvSpPr/>
          <p:nvPr/>
        </p:nvSpPr>
        <p:spPr>
          <a:xfrm>
            <a:off x="8473867" y="2691593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远程锁定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解锁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0C820FBF-17BF-45B8-9FC4-83DF148F56C1}"/>
              </a:ext>
            </a:extLst>
          </p:cNvPr>
          <p:cNvSpPr/>
          <p:nvPr/>
        </p:nvSpPr>
        <p:spPr>
          <a:xfrm>
            <a:off x="8473867" y="3051222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远程数据擦除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1B79038F-C875-4700-8DC1-FE0CADD4478E}"/>
              </a:ext>
            </a:extLst>
          </p:cNvPr>
          <p:cNvSpPr/>
          <p:nvPr/>
        </p:nvSpPr>
        <p:spPr>
          <a:xfrm>
            <a:off x="8473867" y="3770480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设备停用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5997871-E397-4EDA-8EC9-782742EDB9CB}"/>
              </a:ext>
            </a:extLst>
          </p:cNvPr>
          <p:cNvSpPr/>
          <p:nvPr/>
        </p:nvSpPr>
        <p:spPr>
          <a:xfrm>
            <a:off x="8473867" y="3410851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远程定位设备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6EFCB29E-C5CD-41AD-A526-09F83129DCC7}"/>
              </a:ext>
            </a:extLst>
          </p:cNvPr>
          <p:cNvSpPr/>
          <p:nvPr/>
        </p:nvSpPr>
        <p:spPr>
          <a:xfrm>
            <a:off x="8473867" y="4130111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远程部署策略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7934EB41-327E-444B-9C77-B8045F944A87}"/>
              </a:ext>
            </a:extLst>
          </p:cNvPr>
          <p:cNvSpPr/>
          <p:nvPr/>
        </p:nvSpPr>
        <p:spPr>
          <a:xfrm>
            <a:off x="8383875" y="4567197"/>
            <a:ext cx="1457903" cy="2020028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移动应用管理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963D9EB9-AAB5-478A-A643-81263137C62B}"/>
              </a:ext>
            </a:extLst>
          </p:cNvPr>
          <p:cNvSpPr/>
          <p:nvPr/>
        </p:nvSpPr>
        <p:spPr>
          <a:xfrm>
            <a:off x="8473863" y="4854411"/>
            <a:ext cx="1278215" cy="258693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应用分发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58FC3E01-4996-495C-AC44-92DCF4221DDB}"/>
              </a:ext>
            </a:extLst>
          </p:cNvPr>
          <p:cNvSpPr/>
          <p:nvPr/>
        </p:nvSpPr>
        <p:spPr>
          <a:xfrm>
            <a:off x="8473863" y="5213499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应用升级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5C2F5501-A17B-46B5-90FA-46D984BE4F87}"/>
              </a:ext>
            </a:extLst>
          </p:cNvPr>
          <p:cNvSpPr/>
          <p:nvPr/>
        </p:nvSpPr>
        <p:spPr>
          <a:xfrm>
            <a:off x="8473863" y="5572587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应用信息管理</a:t>
            </a: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9CA2F46-E9E6-415B-8E3C-9FD099618268}"/>
              </a:ext>
            </a:extLst>
          </p:cNvPr>
          <p:cNvSpPr/>
          <p:nvPr/>
        </p:nvSpPr>
        <p:spPr>
          <a:xfrm>
            <a:off x="8473863" y="6290763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应用组管理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E1191D7B-712D-40FB-911B-7E7344E8EE58}"/>
              </a:ext>
            </a:extLst>
          </p:cNvPr>
          <p:cNvSpPr/>
          <p:nvPr/>
        </p:nvSpPr>
        <p:spPr>
          <a:xfrm>
            <a:off x="8473863" y="5931675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应用授权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A62E35C-427D-4AEA-8760-B01882AEDC35}"/>
              </a:ext>
            </a:extLst>
          </p:cNvPr>
          <p:cNvSpPr/>
          <p:nvPr/>
        </p:nvSpPr>
        <p:spPr>
          <a:xfrm>
            <a:off x="9911258" y="3267496"/>
            <a:ext cx="1457903" cy="3318735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移动策略管理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397223E-59E7-4A4E-8113-E99B4D4E6F89}"/>
              </a:ext>
            </a:extLst>
          </p:cNvPr>
          <p:cNvSpPr/>
          <p:nvPr/>
        </p:nvSpPr>
        <p:spPr>
          <a:xfrm>
            <a:off x="10001101" y="3568054"/>
            <a:ext cx="1278215" cy="258693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策略组管理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F9D3889-B198-48A0-BBBF-E95BF1A9E393}"/>
              </a:ext>
            </a:extLst>
          </p:cNvPr>
          <p:cNvSpPr/>
          <p:nvPr/>
        </p:nvSpPr>
        <p:spPr>
          <a:xfrm>
            <a:off x="10001101" y="3907564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密码策略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6BBE07B8-48F4-440D-BB78-FF10BC97522D}"/>
              </a:ext>
            </a:extLst>
          </p:cNvPr>
          <p:cNvSpPr/>
          <p:nvPr/>
        </p:nvSpPr>
        <p:spPr>
          <a:xfrm>
            <a:off x="10001101" y="4247074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功能限制策略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0E75DFD-C0C7-4461-ABFE-25841342A66E}"/>
              </a:ext>
            </a:extLst>
          </p:cNvPr>
          <p:cNvSpPr/>
          <p:nvPr/>
        </p:nvSpPr>
        <p:spPr>
          <a:xfrm>
            <a:off x="10001101" y="4926095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应用版本控制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0F0DA7B-C1C5-440D-BB55-AB86744A4321}"/>
              </a:ext>
            </a:extLst>
          </p:cNvPr>
          <p:cNvSpPr/>
          <p:nvPr/>
        </p:nvSpPr>
        <p:spPr>
          <a:xfrm>
            <a:off x="10001101" y="4586585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应用黑白名单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466CB51C-498A-4991-A838-11F025599251}"/>
              </a:ext>
            </a:extLst>
          </p:cNvPr>
          <p:cNvSpPr/>
          <p:nvPr/>
        </p:nvSpPr>
        <p:spPr>
          <a:xfrm>
            <a:off x="10001101" y="5265605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越狱设备管理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4E84D88B-4014-4394-8EE6-1FE92485BB80}"/>
              </a:ext>
            </a:extLst>
          </p:cNvPr>
          <p:cNvSpPr/>
          <p:nvPr/>
        </p:nvSpPr>
        <p:spPr>
          <a:xfrm>
            <a:off x="10001101" y="5605115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按条件切换策略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5C39C10-5D21-4900-965A-E0C73B747BE7}"/>
              </a:ext>
            </a:extLst>
          </p:cNvPr>
          <p:cNvSpPr/>
          <p:nvPr/>
        </p:nvSpPr>
        <p:spPr>
          <a:xfrm>
            <a:off x="10001101" y="5944626"/>
            <a:ext cx="1278215" cy="230832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机型控制策略</a:t>
            </a: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ED0EEBE3-D738-448A-BF8D-920140A5C957}"/>
              </a:ext>
            </a:extLst>
          </p:cNvPr>
          <p:cNvSpPr/>
          <p:nvPr/>
        </p:nvSpPr>
        <p:spPr>
          <a:xfrm>
            <a:off x="10001101" y="6284138"/>
            <a:ext cx="1278215" cy="215444"/>
          </a:xfrm>
          <a:prstGeom prst="rect">
            <a:avLst/>
          </a:prstGeom>
          <a:solidFill>
            <a:schemeClr val="accent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FB0C7448-8D8B-4B13-82D5-A6D1B9D5D586}"/>
              </a:ext>
            </a:extLst>
          </p:cNvPr>
          <p:cNvSpPr/>
          <p:nvPr/>
        </p:nvSpPr>
        <p:spPr>
          <a:xfrm>
            <a:off x="9911258" y="2031654"/>
            <a:ext cx="1457903" cy="251368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01F3FD7-A37D-40FD-A77F-71A6EAB29CBC}"/>
              </a:ext>
            </a:extLst>
          </p:cNvPr>
          <p:cNvSpPr/>
          <p:nvPr/>
        </p:nvSpPr>
        <p:spPr>
          <a:xfrm>
            <a:off x="9911258" y="2660760"/>
            <a:ext cx="1457903" cy="252212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AFE2C52C-AAC2-49F2-BEA0-0408111B1932}"/>
              </a:ext>
            </a:extLst>
          </p:cNvPr>
          <p:cNvSpPr/>
          <p:nvPr/>
        </p:nvSpPr>
        <p:spPr>
          <a:xfrm>
            <a:off x="9911258" y="2346207"/>
            <a:ext cx="1457903" cy="251368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监控和消息</a:t>
            </a: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7E4C4FC9-410F-4DF6-BA15-FF2CD24932FA}"/>
              </a:ext>
            </a:extLst>
          </p:cNvPr>
          <p:cNvSpPr/>
          <p:nvPr/>
        </p:nvSpPr>
        <p:spPr>
          <a:xfrm>
            <a:off x="9911258" y="2976158"/>
            <a:ext cx="1457903" cy="239226"/>
          </a:xfrm>
          <a:prstGeom prst="rect">
            <a:avLst/>
          </a:prstGeom>
          <a:ln w="31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BA7A5BE4-DF54-4AD4-AB5B-3F70B72072E3}"/>
              </a:ext>
            </a:extLst>
          </p:cNvPr>
          <p:cNvGrpSpPr/>
          <p:nvPr/>
        </p:nvGrpSpPr>
        <p:grpSpPr>
          <a:xfrm>
            <a:off x="2640871" y="735646"/>
            <a:ext cx="6272024" cy="967283"/>
            <a:chOff x="727159" y="5991016"/>
            <a:chExt cx="6272024" cy="967283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30A73CA4-5C12-495B-A52D-8C5D3E2721C0}"/>
                </a:ext>
              </a:extLst>
            </p:cNvPr>
            <p:cNvSpPr/>
            <p:nvPr/>
          </p:nvSpPr>
          <p:spPr>
            <a:xfrm>
              <a:off x="727159" y="5991016"/>
              <a:ext cx="6272024" cy="967283"/>
            </a:xfrm>
            <a:prstGeom prst="rect">
              <a:avLst/>
            </a:prstGeom>
            <a:solidFill>
              <a:srgbClr val="C6C20A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Moli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开发框架</a:t>
              </a:r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D57D64EA-5283-4A2F-8CC1-FC72F8FA71BE}"/>
                </a:ext>
              </a:extLst>
            </p:cNvPr>
            <p:cNvSpPr/>
            <p:nvPr/>
          </p:nvSpPr>
          <p:spPr>
            <a:xfrm>
              <a:off x="798597" y="6286765"/>
              <a:ext cx="1928826" cy="600097"/>
            </a:xfrm>
            <a:prstGeom prst="rect">
              <a:avLst/>
            </a:prstGeom>
            <a:ln w="31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安全认证中心</a:t>
              </a:r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5085CDEF-13E6-44DB-BA27-F153358EC024}"/>
                </a:ext>
              </a:extLst>
            </p:cNvPr>
            <p:cNvSpPr/>
            <p:nvPr/>
          </p:nvSpPr>
          <p:spPr>
            <a:xfrm>
              <a:off x="890642" y="6559962"/>
              <a:ext cx="836649" cy="255462"/>
            </a:xfrm>
            <a:prstGeom prst="rect">
              <a:avLst/>
            </a:prstGeom>
            <a:solidFill>
              <a:srgbClr val="C6C20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</a:t>
              </a: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89E9937-93C5-4327-8765-D694BF1A3515}"/>
                </a:ext>
              </a:extLst>
            </p:cNvPr>
            <p:cNvSpPr/>
            <p:nvPr/>
          </p:nvSpPr>
          <p:spPr>
            <a:xfrm>
              <a:off x="1798729" y="6559962"/>
              <a:ext cx="836649" cy="255462"/>
            </a:xfrm>
            <a:prstGeom prst="rect">
              <a:avLst/>
            </a:prstGeom>
            <a:solidFill>
              <a:srgbClr val="C6C20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单点登录</a:t>
              </a: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3F38F612-69ED-4A76-995E-975215F74D4C}"/>
                </a:ext>
              </a:extLst>
            </p:cNvPr>
            <p:cNvSpPr/>
            <p:nvPr/>
          </p:nvSpPr>
          <p:spPr>
            <a:xfrm>
              <a:off x="2870299" y="6286764"/>
              <a:ext cx="2855928" cy="600097"/>
            </a:xfrm>
            <a:prstGeom prst="rect">
              <a:avLst/>
            </a:prstGeom>
            <a:ln w="31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应用中心</a:t>
              </a: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9AAD9EBE-C415-4815-BC27-F59A04ECDCE4}"/>
                </a:ext>
              </a:extLst>
            </p:cNvPr>
            <p:cNvSpPr/>
            <p:nvPr/>
          </p:nvSpPr>
          <p:spPr>
            <a:xfrm>
              <a:off x="2962344" y="6540935"/>
              <a:ext cx="836649" cy="255462"/>
            </a:xfrm>
            <a:prstGeom prst="rect">
              <a:avLst/>
            </a:prstGeom>
            <a:solidFill>
              <a:srgbClr val="C6C20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应用分发</a:t>
              </a: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3125DD49-55CD-49B8-985F-07CA8CC3BDBD}"/>
                </a:ext>
              </a:extLst>
            </p:cNvPr>
            <p:cNvSpPr/>
            <p:nvPr/>
          </p:nvSpPr>
          <p:spPr>
            <a:xfrm>
              <a:off x="3870431" y="6540935"/>
              <a:ext cx="836649" cy="255462"/>
            </a:xfrm>
            <a:prstGeom prst="rect">
              <a:avLst/>
            </a:prstGeom>
            <a:solidFill>
              <a:srgbClr val="C6C20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应用集成</a:t>
              </a:r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8936C5FF-CA5F-471D-9D49-4ADFE92C22B6}"/>
                </a:ext>
              </a:extLst>
            </p:cNvPr>
            <p:cNvSpPr/>
            <p:nvPr/>
          </p:nvSpPr>
          <p:spPr>
            <a:xfrm>
              <a:off x="5870695" y="6286765"/>
              <a:ext cx="1000132" cy="600097"/>
            </a:xfrm>
            <a:prstGeom prst="rect">
              <a:avLst/>
            </a:prstGeom>
            <a:ln w="3175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自定义设计</a:t>
              </a:r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262A4A9F-DED5-4683-8F4B-C951F39994D5}"/>
                </a:ext>
              </a:extLst>
            </p:cNvPr>
            <p:cNvSpPr/>
            <p:nvPr/>
          </p:nvSpPr>
          <p:spPr>
            <a:xfrm>
              <a:off x="5962740" y="6559962"/>
              <a:ext cx="836649" cy="255462"/>
            </a:xfrm>
            <a:prstGeom prst="rect">
              <a:avLst/>
            </a:prstGeom>
            <a:solidFill>
              <a:srgbClr val="C6C20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可见可配</a:t>
              </a:r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5727AC7B-2281-4C92-9222-AA2C1DA25D6B}"/>
                </a:ext>
              </a:extLst>
            </p:cNvPr>
            <p:cNvSpPr/>
            <p:nvPr/>
          </p:nvSpPr>
          <p:spPr>
            <a:xfrm>
              <a:off x="4796165" y="6540935"/>
              <a:ext cx="836649" cy="255462"/>
            </a:xfrm>
            <a:prstGeom prst="rect">
              <a:avLst/>
            </a:prstGeom>
            <a:solidFill>
              <a:srgbClr val="C6C20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应用更新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1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技术架构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B646AA-C1A5-4236-A26E-F2B595C14A42}"/>
              </a:ext>
            </a:extLst>
          </p:cNvPr>
          <p:cNvGrpSpPr/>
          <p:nvPr/>
        </p:nvGrpSpPr>
        <p:grpSpPr>
          <a:xfrm>
            <a:off x="683757" y="1051624"/>
            <a:ext cx="10739804" cy="5555238"/>
            <a:chOff x="142844" y="1000108"/>
            <a:chExt cx="8786874" cy="5244847"/>
          </a:xfrm>
        </p:grpSpPr>
        <p:grpSp>
          <p:nvGrpSpPr>
            <p:cNvPr id="156" name="组合 30">
              <a:extLst>
                <a:ext uri="{FF2B5EF4-FFF2-40B4-BE49-F238E27FC236}">
                  <a16:creationId xmlns:a16="http://schemas.microsoft.com/office/drawing/2014/main" id="{3860C251-C248-4C48-AD32-91E6765CB82C}"/>
                </a:ext>
              </a:extLst>
            </p:cNvPr>
            <p:cNvGrpSpPr/>
            <p:nvPr/>
          </p:nvGrpSpPr>
          <p:grpSpPr>
            <a:xfrm>
              <a:off x="2083361" y="1000108"/>
              <a:ext cx="5346159" cy="857256"/>
              <a:chOff x="642910" y="1000114"/>
              <a:chExt cx="7998276" cy="500066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9DF99F7B-C9FE-43D8-A2DD-EB2A3CF2E0AF}"/>
                  </a:ext>
                </a:extLst>
              </p:cNvPr>
              <p:cNvSpPr/>
              <p:nvPr/>
            </p:nvSpPr>
            <p:spPr>
              <a:xfrm>
                <a:off x="642910" y="1000114"/>
                <a:ext cx="7998276" cy="50006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moli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开发框架</a:t>
                </a:r>
                <a:endPara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9265096B-FF7B-4D5A-A66F-DC2F861899FE}"/>
                  </a:ext>
                </a:extLst>
              </p:cNvPr>
              <p:cNvSpPr/>
              <p:nvPr/>
            </p:nvSpPr>
            <p:spPr>
              <a:xfrm>
                <a:off x="775647" y="1066033"/>
                <a:ext cx="1987309" cy="3321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latin typeface="微软雅黑" pitchFamily="34" charset="-122"/>
                    <a:ea typeface="微软雅黑" pitchFamily="34" charset="-122"/>
                  </a:rPr>
                  <a:t>Private&amp;Native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Browser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5C4F80B7-9DB5-4FA7-9E03-2329B020D306}"/>
                  </a:ext>
                </a:extLst>
              </p:cNvPr>
              <p:cNvSpPr/>
              <p:nvPr/>
            </p:nvSpPr>
            <p:spPr>
              <a:xfrm>
                <a:off x="2869834" y="1066033"/>
                <a:ext cx="828741" cy="3333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</a:t>
                </a: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A5314B7-2D09-4827-B011-4484C1B4ECE2}"/>
                  </a:ext>
                </a:extLst>
              </p:cNvPr>
              <p:cNvSpPr/>
              <p:nvPr/>
            </p:nvSpPr>
            <p:spPr>
              <a:xfrm>
                <a:off x="5652167" y="1066033"/>
                <a:ext cx="744604" cy="30004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SSO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B2FFB8BF-C9E6-425F-A5CA-8D095DA786AA}"/>
                  </a:ext>
                </a:extLst>
              </p:cNvPr>
              <p:cNvSpPr/>
              <p:nvPr/>
            </p:nvSpPr>
            <p:spPr>
              <a:xfrm>
                <a:off x="6734894" y="1066033"/>
                <a:ext cx="1464967" cy="30004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App Store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77971A9A-5F5D-4596-997C-E0D342AAE1DB}"/>
                </a:ext>
              </a:extLst>
            </p:cNvPr>
            <p:cNvSpPr/>
            <p:nvPr/>
          </p:nvSpPr>
          <p:spPr>
            <a:xfrm>
              <a:off x="7429520" y="3857628"/>
              <a:ext cx="1454308" cy="2373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400" b="1" dirty="0">
                  <a:latin typeface="微软雅黑" pitchFamily="34" charset="-122"/>
                  <a:ea typeface="微软雅黑" pitchFamily="34" charset="-122"/>
                </a:rPr>
                <a:t>EMM</a:t>
              </a:r>
            </a:p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3" name="组合 67">
              <a:extLst>
                <a:ext uri="{FF2B5EF4-FFF2-40B4-BE49-F238E27FC236}">
                  <a16:creationId xmlns:a16="http://schemas.microsoft.com/office/drawing/2014/main" id="{319D8BD6-8507-42D0-BCE1-EDB771945783}"/>
                </a:ext>
              </a:extLst>
            </p:cNvPr>
            <p:cNvGrpSpPr/>
            <p:nvPr/>
          </p:nvGrpSpPr>
          <p:grpSpPr>
            <a:xfrm>
              <a:off x="7572396" y="1000108"/>
              <a:ext cx="1357322" cy="2286016"/>
              <a:chOff x="7643834" y="785794"/>
              <a:chExt cx="1143008" cy="2357454"/>
            </a:xfrm>
          </p:grpSpPr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2A2AF869-0060-497D-8DE6-06DAF5F48334}"/>
                  </a:ext>
                </a:extLst>
              </p:cNvPr>
              <p:cNvSpPr/>
              <p:nvPr/>
            </p:nvSpPr>
            <p:spPr>
              <a:xfrm>
                <a:off x="7643834" y="785794"/>
                <a:ext cx="1143008" cy="23574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latin typeface="微软雅黑" pitchFamily="34" charset="-122"/>
                    <a:ea typeface="微软雅黑" pitchFamily="34" charset="-122"/>
                  </a:rPr>
                  <a:t>Build Server</a:t>
                </a: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EB898F8E-B31F-4CB0-9833-FDEA7AE5C5BA}"/>
                  </a:ext>
                </a:extLst>
              </p:cNvPr>
              <p:cNvSpPr/>
              <p:nvPr/>
            </p:nvSpPr>
            <p:spPr>
              <a:xfrm>
                <a:off x="7715272" y="2196695"/>
                <a:ext cx="1000132" cy="35719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源代码管理</a:t>
                </a: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F59C9881-57A3-4AC6-9889-92D0F833AB2B}"/>
                  </a:ext>
                </a:extLst>
              </p:cNvPr>
              <p:cNvSpPr/>
              <p:nvPr/>
            </p:nvSpPr>
            <p:spPr>
              <a:xfrm>
                <a:off x="7715272" y="1643050"/>
                <a:ext cx="1000132" cy="3571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编译打包</a:t>
                </a:r>
              </a:p>
            </p:txBody>
          </p:sp>
        </p:grpSp>
        <p:sp>
          <p:nvSpPr>
            <p:cNvPr id="167" name="Rectangle 16">
              <a:extLst>
                <a:ext uri="{FF2B5EF4-FFF2-40B4-BE49-F238E27FC236}">
                  <a16:creationId xmlns:a16="http://schemas.microsoft.com/office/drawing/2014/main" id="{C3ED85FB-2137-481E-B320-CF6A320B67FC}"/>
                </a:ext>
              </a:extLst>
            </p:cNvPr>
            <p:cNvSpPr/>
            <p:nvPr/>
          </p:nvSpPr>
          <p:spPr bwMode="auto">
            <a:xfrm>
              <a:off x="2084463" y="2135713"/>
              <a:ext cx="5315183" cy="129328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iUAPMobile</a:t>
              </a: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Framework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Rectangle 19">
              <a:extLst>
                <a:ext uri="{FF2B5EF4-FFF2-40B4-BE49-F238E27FC236}">
                  <a16:creationId xmlns:a16="http://schemas.microsoft.com/office/drawing/2014/main" id="{35C95F9B-C24E-432C-B6EF-32260A16282B}"/>
                </a:ext>
              </a:extLst>
            </p:cNvPr>
            <p:cNvSpPr/>
            <p:nvPr/>
          </p:nvSpPr>
          <p:spPr bwMode="auto">
            <a:xfrm>
              <a:off x="2183150" y="2481062"/>
              <a:ext cx="1230488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Native UI Controls</a:t>
              </a:r>
            </a:p>
          </p:txBody>
        </p:sp>
        <p:sp>
          <p:nvSpPr>
            <p:cNvPr id="169" name="Rectangle 20">
              <a:extLst>
                <a:ext uri="{FF2B5EF4-FFF2-40B4-BE49-F238E27FC236}">
                  <a16:creationId xmlns:a16="http://schemas.microsoft.com/office/drawing/2014/main" id="{0EF551EC-0D5E-4CF5-9952-8602E202F193}"/>
                </a:ext>
              </a:extLst>
            </p:cNvPr>
            <p:cNvSpPr/>
            <p:nvPr/>
          </p:nvSpPr>
          <p:spPr bwMode="auto">
            <a:xfrm>
              <a:off x="2184673" y="2938266"/>
              <a:ext cx="1230468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Native Framework</a:t>
              </a:r>
            </a:p>
          </p:txBody>
        </p:sp>
        <p:sp>
          <p:nvSpPr>
            <p:cNvPr id="170" name="Rectangle 21">
              <a:extLst>
                <a:ext uri="{FF2B5EF4-FFF2-40B4-BE49-F238E27FC236}">
                  <a16:creationId xmlns:a16="http://schemas.microsoft.com/office/drawing/2014/main" id="{E8579FEA-3DD8-4E58-B519-363793D9EB42}"/>
                </a:ext>
              </a:extLst>
            </p:cNvPr>
            <p:cNvSpPr/>
            <p:nvPr/>
          </p:nvSpPr>
          <p:spPr bwMode="auto">
            <a:xfrm>
              <a:off x="3541995" y="2471538"/>
              <a:ext cx="1044818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Native Browser</a:t>
              </a:r>
            </a:p>
          </p:txBody>
        </p:sp>
        <p:sp>
          <p:nvSpPr>
            <p:cNvPr id="171" name="Rectangle 22">
              <a:extLst>
                <a:ext uri="{FF2B5EF4-FFF2-40B4-BE49-F238E27FC236}">
                  <a16:creationId xmlns:a16="http://schemas.microsoft.com/office/drawing/2014/main" id="{1B1FDC4E-01E7-45EB-A3E0-F8F83897FFF6}"/>
                </a:ext>
              </a:extLst>
            </p:cNvPr>
            <p:cNvSpPr/>
            <p:nvPr/>
          </p:nvSpPr>
          <p:spPr bwMode="auto">
            <a:xfrm>
              <a:off x="4685003" y="2938266"/>
              <a:ext cx="1036540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JS Engine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Rectangle 25">
              <a:extLst>
                <a:ext uri="{FF2B5EF4-FFF2-40B4-BE49-F238E27FC236}">
                  <a16:creationId xmlns:a16="http://schemas.microsoft.com/office/drawing/2014/main" id="{B504DD13-B533-447B-BF99-1C54FB9E5F24}"/>
                </a:ext>
              </a:extLst>
            </p:cNvPr>
            <p:cNvSpPr/>
            <p:nvPr/>
          </p:nvSpPr>
          <p:spPr bwMode="auto">
            <a:xfrm>
              <a:off x="4685003" y="2471538"/>
              <a:ext cx="1044818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Private Browser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Rectangle 19">
              <a:extLst>
                <a:ext uri="{FF2B5EF4-FFF2-40B4-BE49-F238E27FC236}">
                  <a16:creationId xmlns:a16="http://schemas.microsoft.com/office/drawing/2014/main" id="{CE37C174-6BE7-40E0-8ED9-9D1DC97C6998}"/>
                </a:ext>
              </a:extLst>
            </p:cNvPr>
            <p:cNvSpPr/>
            <p:nvPr/>
          </p:nvSpPr>
          <p:spPr bwMode="auto">
            <a:xfrm>
              <a:off x="5828011" y="2471538"/>
              <a:ext cx="1428760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UI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Component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Rectangle 20">
              <a:extLst>
                <a:ext uri="{FF2B5EF4-FFF2-40B4-BE49-F238E27FC236}">
                  <a16:creationId xmlns:a16="http://schemas.microsoft.com/office/drawing/2014/main" id="{01CD033F-A580-4B73-B3C1-4A1B2AF6EF72}"/>
                </a:ext>
              </a:extLst>
            </p:cNvPr>
            <p:cNvSpPr/>
            <p:nvPr/>
          </p:nvSpPr>
          <p:spPr bwMode="auto">
            <a:xfrm>
              <a:off x="5828012" y="2943464"/>
              <a:ext cx="1428760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atin typeface="微软雅黑" pitchFamily="34" charset="-122"/>
                  <a:ea typeface="微软雅黑" pitchFamily="34" charset="-122"/>
                </a:rPr>
                <a:t>iUAPMobile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JS Framework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 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Rectangle 25">
              <a:extLst>
                <a:ext uri="{FF2B5EF4-FFF2-40B4-BE49-F238E27FC236}">
                  <a16:creationId xmlns:a16="http://schemas.microsoft.com/office/drawing/2014/main" id="{E0AB245E-CC80-4E75-A791-4801A12A35FE}"/>
                </a:ext>
              </a:extLst>
            </p:cNvPr>
            <p:cNvSpPr/>
            <p:nvPr/>
          </p:nvSpPr>
          <p:spPr bwMode="auto">
            <a:xfrm>
              <a:off x="3541995" y="2938266"/>
              <a:ext cx="995065" cy="3476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Access</a:t>
              </a:r>
            </a:p>
          </p:txBody>
        </p:sp>
        <p:sp>
          <p:nvSpPr>
            <p:cNvPr id="176" name="文本框 3">
              <a:extLst>
                <a:ext uri="{FF2B5EF4-FFF2-40B4-BE49-F238E27FC236}">
                  <a16:creationId xmlns:a16="http://schemas.microsoft.com/office/drawing/2014/main" id="{56A533E6-26AF-4FE0-BA0E-5B46DD02DA93}"/>
                </a:ext>
              </a:extLst>
            </p:cNvPr>
            <p:cNvSpPr txBox="1"/>
            <p:nvPr/>
          </p:nvSpPr>
          <p:spPr>
            <a:xfrm>
              <a:off x="4288881" y="3509191"/>
              <a:ext cx="2845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加密、解密、压缩 （或者第三方算法）</a:t>
              </a: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9E2FE0D4-4138-483C-93A0-D055D2000E21}"/>
                </a:ext>
              </a:extLst>
            </p:cNvPr>
            <p:cNvSpPr/>
            <p:nvPr/>
          </p:nvSpPr>
          <p:spPr>
            <a:xfrm>
              <a:off x="142844" y="1013963"/>
              <a:ext cx="1714512" cy="52149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开发工具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Rectangle 25">
              <a:extLst>
                <a:ext uri="{FF2B5EF4-FFF2-40B4-BE49-F238E27FC236}">
                  <a16:creationId xmlns:a16="http://schemas.microsoft.com/office/drawing/2014/main" id="{514ACDE8-9C78-4EED-8F89-E9F487146263}"/>
                </a:ext>
              </a:extLst>
            </p:cNvPr>
            <p:cNvSpPr/>
            <p:nvPr/>
          </p:nvSpPr>
          <p:spPr bwMode="auto">
            <a:xfrm>
              <a:off x="249194" y="1214422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UI Designer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Rectangle 25">
              <a:extLst>
                <a:ext uri="{FF2B5EF4-FFF2-40B4-BE49-F238E27FC236}">
                  <a16:creationId xmlns:a16="http://schemas.microsoft.com/office/drawing/2014/main" id="{866D6F9C-6FB5-44D0-BC14-068F695AE11E}"/>
                </a:ext>
              </a:extLst>
            </p:cNvPr>
            <p:cNvSpPr/>
            <p:nvPr/>
          </p:nvSpPr>
          <p:spPr bwMode="auto">
            <a:xfrm>
              <a:off x="249194" y="1714488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Property Designer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76E03FC3-59C9-4D7D-9311-446896C596C7}"/>
                </a:ext>
              </a:extLst>
            </p:cNvPr>
            <p:cNvSpPr/>
            <p:nvPr/>
          </p:nvSpPr>
          <p:spPr bwMode="auto">
            <a:xfrm>
              <a:off x="249194" y="2214554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Source Designer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EEE719A8-E5CF-4F55-9A83-9C2A083BE10E}"/>
                </a:ext>
              </a:extLst>
            </p:cNvPr>
            <p:cNvSpPr/>
            <p:nvPr/>
          </p:nvSpPr>
          <p:spPr bwMode="auto">
            <a:xfrm>
              <a:off x="249194" y="3650386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CSS Designer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Rectangle 25">
              <a:extLst>
                <a:ext uri="{FF2B5EF4-FFF2-40B4-BE49-F238E27FC236}">
                  <a16:creationId xmlns:a16="http://schemas.microsoft.com/office/drawing/2014/main" id="{1B18980D-826C-467B-9E66-242C5D910032}"/>
                </a:ext>
              </a:extLst>
            </p:cNvPr>
            <p:cNvSpPr/>
            <p:nvPr/>
          </p:nvSpPr>
          <p:spPr bwMode="auto">
            <a:xfrm>
              <a:off x="249194" y="4150452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Setting Tools</a:t>
              </a:r>
            </a:p>
          </p:txBody>
        </p:sp>
        <p:sp>
          <p:nvSpPr>
            <p:cNvPr id="183" name="Rectangle 25">
              <a:extLst>
                <a:ext uri="{FF2B5EF4-FFF2-40B4-BE49-F238E27FC236}">
                  <a16:creationId xmlns:a16="http://schemas.microsoft.com/office/drawing/2014/main" id="{0EBC7DB9-6111-4B0F-A879-4C093E41EF12}"/>
                </a:ext>
              </a:extLst>
            </p:cNvPr>
            <p:cNvSpPr/>
            <p:nvPr/>
          </p:nvSpPr>
          <p:spPr bwMode="auto">
            <a:xfrm>
              <a:off x="249194" y="4654991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Live Preview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" name="Rectangle 25">
              <a:extLst>
                <a:ext uri="{FF2B5EF4-FFF2-40B4-BE49-F238E27FC236}">
                  <a16:creationId xmlns:a16="http://schemas.microsoft.com/office/drawing/2014/main" id="{0F235073-90E6-41D5-96BE-0B0DDFB51DB5}"/>
                </a:ext>
              </a:extLst>
            </p:cNvPr>
            <p:cNvSpPr/>
            <p:nvPr/>
          </p:nvSpPr>
          <p:spPr bwMode="auto">
            <a:xfrm>
              <a:off x="249194" y="5180457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Debug Tools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Rectangle 25">
              <a:extLst>
                <a:ext uri="{FF2B5EF4-FFF2-40B4-BE49-F238E27FC236}">
                  <a16:creationId xmlns:a16="http://schemas.microsoft.com/office/drawing/2014/main" id="{BFDBA4B3-2D48-44B5-9723-FA42FC422CB6}"/>
                </a:ext>
              </a:extLst>
            </p:cNvPr>
            <p:cNvSpPr/>
            <p:nvPr/>
          </p:nvSpPr>
          <p:spPr bwMode="auto">
            <a:xfrm>
              <a:off x="249194" y="5684996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Log Tools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Rectangle 25">
              <a:extLst>
                <a:ext uri="{FF2B5EF4-FFF2-40B4-BE49-F238E27FC236}">
                  <a16:creationId xmlns:a16="http://schemas.microsoft.com/office/drawing/2014/main" id="{759132DA-2866-4A6D-BD39-7913CDF9D736}"/>
                </a:ext>
              </a:extLst>
            </p:cNvPr>
            <p:cNvSpPr/>
            <p:nvPr/>
          </p:nvSpPr>
          <p:spPr bwMode="auto">
            <a:xfrm>
              <a:off x="249194" y="2698744"/>
              <a:ext cx="1525953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Code Builder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圆角矩形 107">
              <a:extLst>
                <a:ext uri="{FF2B5EF4-FFF2-40B4-BE49-F238E27FC236}">
                  <a16:creationId xmlns:a16="http://schemas.microsoft.com/office/drawing/2014/main" id="{B567FF88-0F65-4717-8C75-72D1EF257C22}"/>
                </a:ext>
              </a:extLst>
            </p:cNvPr>
            <p:cNvSpPr/>
            <p:nvPr/>
          </p:nvSpPr>
          <p:spPr>
            <a:xfrm>
              <a:off x="2143108" y="3887501"/>
              <a:ext cx="4929222" cy="2357454"/>
            </a:xfrm>
            <a:prstGeom prst="roundRect">
              <a:avLst>
                <a:gd name="adj" fmla="val 2020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TextBox 109">
              <a:extLst>
                <a:ext uri="{FF2B5EF4-FFF2-40B4-BE49-F238E27FC236}">
                  <a16:creationId xmlns:a16="http://schemas.microsoft.com/office/drawing/2014/main" id="{C87506D6-071A-4CCF-B432-1DEFAE377E09}"/>
                </a:ext>
              </a:extLst>
            </p:cNvPr>
            <p:cNvSpPr txBox="1"/>
            <p:nvPr/>
          </p:nvSpPr>
          <p:spPr>
            <a:xfrm>
              <a:off x="4214810" y="3887501"/>
              <a:ext cx="11330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MA Server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圆角矩形 22">
              <a:extLst>
                <a:ext uri="{FF2B5EF4-FFF2-40B4-BE49-F238E27FC236}">
                  <a16:creationId xmlns:a16="http://schemas.microsoft.com/office/drawing/2014/main" id="{D48AB84E-0EC2-4828-B5EA-BC572F162F21}"/>
                </a:ext>
              </a:extLst>
            </p:cNvPr>
            <p:cNvSpPr/>
            <p:nvPr/>
          </p:nvSpPr>
          <p:spPr>
            <a:xfrm>
              <a:off x="2285984" y="4286545"/>
              <a:ext cx="3643338" cy="375222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 Services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圆角矩形 23">
              <a:extLst>
                <a:ext uri="{FF2B5EF4-FFF2-40B4-BE49-F238E27FC236}">
                  <a16:creationId xmlns:a16="http://schemas.microsoft.com/office/drawing/2014/main" id="{9A1E953F-978E-49E8-9635-451E31514390}"/>
                </a:ext>
              </a:extLst>
            </p:cNvPr>
            <p:cNvSpPr/>
            <p:nvPr/>
          </p:nvSpPr>
          <p:spPr>
            <a:xfrm>
              <a:off x="2293922" y="5656278"/>
              <a:ext cx="1071570" cy="35719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DataSource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圆角矩形 118">
              <a:extLst>
                <a:ext uri="{FF2B5EF4-FFF2-40B4-BE49-F238E27FC236}">
                  <a16:creationId xmlns:a16="http://schemas.microsoft.com/office/drawing/2014/main" id="{DB0D293D-C4E5-4389-9D67-FF8C72AF1045}"/>
                </a:ext>
              </a:extLst>
            </p:cNvPr>
            <p:cNvSpPr/>
            <p:nvPr/>
          </p:nvSpPr>
          <p:spPr>
            <a:xfrm>
              <a:off x="6508764" y="4240218"/>
              <a:ext cx="428628" cy="1785950"/>
            </a:xfrm>
            <a:prstGeom prst="roundRect">
              <a:avLst>
                <a:gd name="adj" fmla="val 4546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</a:t>
              </a:r>
            </a:p>
          </p:txBody>
        </p:sp>
        <p:sp>
          <p:nvSpPr>
            <p:cNvPr id="192" name="圆角矩形 119">
              <a:extLst>
                <a:ext uri="{FF2B5EF4-FFF2-40B4-BE49-F238E27FC236}">
                  <a16:creationId xmlns:a16="http://schemas.microsoft.com/office/drawing/2014/main" id="{C32ECDA0-7AC7-4B85-ADFA-40FD36102F59}"/>
                </a:ext>
              </a:extLst>
            </p:cNvPr>
            <p:cNvSpPr/>
            <p:nvPr/>
          </p:nvSpPr>
          <p:spPr>
            <a:xfrm>
              <a:off x="6021398" y="4240218"/>
              <a:ext cx="428628" cy="1785950"/>
            </a:xfrm>
            <a:prstGeom prst="roundRect">
              <a:avLst>
                <a:gd name="adj" fmla="val 4546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圆角矩形 125">
              <a:extLst>
                <a:ext uri="{FF2B5EF4-FFF2-40B4-BE49-F238E27FC236}">
                  <a16:creationId xmlns:a16="http://schemas.microsoft.com/office/drawing/2014/main" id="{7BE165CF-2798-4629-A7AC-A74A94B7B415}"/>
                </a:ext>
              </a:extLst>
            </p:cNvPr>
            <p:cNvSpPr/>
            <p:nvPr/>
          </p:nvSpPr>
          <p:spPr>
            <a:xfrm>
              <a:off x="2285984" y="4765684"/>
              <a:ext cx="1116000" cy="357190"/>
            </a:xfrm>
            <a:prstGeom prst="roundRect">
              <a:avLst>
                <a:gd name="adj" fmla="val 8622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Filter</a:t>
              </a:r>
            </a:p>
          </p:txBody>
        </p:sp>
        <p:sp>
          <p:nvSpPr>
            <p:cNvPr id="194" name="圆角矩形 23">
              <a:extLst>
                <a:ext uri="{FF2B5EF4-FFF2-40B4-BE49-F238E27FC236}">
                  <a16:creationId xmlns:a16="http://schemas.microsoft.com/office/drawing/2014/main" id="{8787AE7D-A7E1-4405-8F32-DBF8EB82535D}"/>
                </a:ext>
              </a:extLst>
            </p:cNvPr>
            <p:cNvSpPr/>
            <p:nvPr/>
          </p:nvSpPr>
          <p:spPr>
            <a:xfrm>
              <a:off x="2285984" y="5227650"/>
              <a:ext cx="3643338" cy="35719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Provider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Rectangle 25">
              <a:extLst>
                <a:ext uri="{FF2B5EF4-FFF2-40B4-BE49-F238E27FC236}">
                  <a16:creationId xmlns:a16="http://schemas.microsoft.com/office/drawing/2014/main" id="{5151E8CD-0DA3-46ED-B759-90ADB91C5652}"/>
                </a:ext>
              </a:extLst>
            </p:cNvPr>
            <p:cNvSpPr/>
            <p:nvPr/>
          </p:nvSpPr>
          <p:spPr bwMode="auto">
            <a:xfrm>
              <a:off x="7534732" y="4321916"/>
              <a:ext cx="777591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MDM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00A17764-D3D0-4D41-8410-DC5EF6537313}"/>
                </a:ext>
              </a:extLst>
            </p:cNvPr>
            <p:cNvSpPr/>
            <p:nvPr/>
          </p:nvSpPr>
          <p:spPr bwMode="auto">
            <a:xfrm>
              <a:off x="7534732" y="5041996"/>
              <a:ext cx="777591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MAM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7" name="Rectangle 25">
              <a:extLst>
                <a:ext uri="{FF2B5EF4-FFF2-40B4-BE49-F238E27FC236}">
                  <a16:creationId xmlns:a16="http://schemas.microsoft.com/office/drawing/2014/main" id="{C7781599-908C-4A21-B7D1-980F2C8E59DA}"/>
                </a:ext>
              </a:extLst>
            </p:cNvPr>
            <p:cNvSpPr/>
            <p:nvPr/>
          </p:nvSpPr>
          <p:spPr bwMode="auto">
            <a:xfrm>
              <a:off x="7534732" y="5740416"/>
              <a:ext cx="777591" cy="403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100" dirty="0">
                  <a:latin typeface="微软雅黑" pitchFamily="34" charset="-122"/>
                  <a:ea typeface="微软雅黑" pitchFamily="34" charset="-122"/>
                </a:rPr>
                <a:t>MUM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8" name="Rectangle 25">
              <a:extLst>
                <a:ext uri="{FF2B5EF4-FFF2-40B4-BE49-F238E27FC236}">
                  <a16:creationId xmlns:a16="http://schemas.microsoft.com/office/drawing/2014/main" id="{8BF88A7A-0514-4762-9060-328CE41FAE00}"/>
                </a:ext>
              </a:extLst>
            </p:cNvPr>
            <p:cNvSpPr/>
            <p:nvPr/>
          </p:nvSpPr>
          <p:spPr bwMode="auto">
            <a:xfrm>
              <a:off x="8396461" y="4321916"/>
              <a:ext cx="428628" cy="18217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统计分析</a:t>
              </a:r>
              <a:endParaRPr 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9" name="右箭头 103">
              <a:extLst>
                <a:ext uri="{FF2B5EF4-FFF2-40B4-BE49-F238E27FC236}">
                  <a16:creationId xmlns:a16="http://schemas.microsoft.com/office/drawing/2014/main" id="{0D5241D3-9C4D-4998-ADCA-592F583E021D}"/>
                </a:ext>
              </a:extLst>
            </p:cNvPr>
            <p:cNvSpPr/>
            <p:nvPr/>
          </p:nvSpPr>
          <p:spPr>
            <a:xfrm>
              <a:off x="1830060" y="2357430"/>
              <a:ext cx="357190" cy="357190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右箭头 106">
              <a:extLst>
                <a:ext uri="{FF2B5EF4-FFF2-40B4-BE49-F238E27FC236}">
                  <a16:creationId xmlns:a16="http://schemas.microsoft.com/office/drawing/2014/main" id="{134C760B-977D-4D66-854F-7A9BB4AFCCF9}"/>
                </a:ext>
              </a:extLst>
            </p:cNvPr>
            <p:cNvSpPr/>
            <p:nvPr/>
          </p:nvSpPr>
          <p:spPr>
            <a:xfrm rot="10800000">
              <a:off x="7286644" y="2214554"/>
              <a:ext cx="357190" cy="357190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上下箭头 108">
              <a:extLst>
                <a:ext uri="{FF2B5EF4-FFF2-40B4-BE49-F238E27FC236}">
                  <a16:creationId xmlns:a16="http://schemas.microsoft.com/office/drawing/2014/main" id="{E399CEDE-E52F-4DA4-AF8D-156D66A18240}"/>
                </a:ext>
              </a:extLst>
            </p:cNvPr>
            <p:cNvSpPr/>
            <p:nvPr/>
          </p:nvSpPr>
          <p:spPr>
            <a:xfrm>
              <a:off x="4449762" y="1785926"/>
              <a:ext cx="285752" cy="428628"/>
            </a:xfrm>
            <a:prstGeom prst="up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右箭头 115">
              <a:extLst>
                <a:ext uri="{FF2B5EF4-FFF2-40B4-BE49-F238E27FC236}">
                  <a16:creationId xmlns:a16="http://schemas.microsoft.com/office/drawing/2014/main" id="{0CDF8AC6-002F-4222-AF25-F9022BBBCA3E}"/>
                </a:ext>
              </a:extLst>
            </p:cNvPr>
            <p:cNvSpPr/>
            <p:nvPr/>
          </p:nvSpPr>
          <p:spPr>
            <a:xfrm rot="13532606">
              <a:off x="7358082" y="3429000"/>
              <a:ext cx="357190" cy="357190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圆角矩形 116">
              <a:extLst>
                <a:ext uri="{FF2B5EF4-FFF2-40B4-BE49-F238E27FC236}">
                  <a16:creationId xmlns:a16="http://schemas.microsoft.com/office/drawing/2014/main" id="{E73EAFDE-960A-4D7F-AC20-62C25ACA8602}"/>
                </a:ext>
              </a:extLst>
            </p:cNvPr>
            <p:cNvSpPr/>
            <p:nvPr/>
          </p:nvSpPr>
          <p:spPr>
            <a:xfrm>
              <a:off x="4845052" y="5656278"/>
              <a:ext cx="1096970" cy="350525"/>
            </a:xfrm>
            <a:prstGeom prst="roundRect">
              <a:avLst>
                <a:gd name="adj" fmla="val 4546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 Adapter</a:t>
              </a:r>
            </a:p>
          </p:txBody>
        </p:sp>
        <p:sp>
          <p:nvSpPr>
            <p:cNvPr id="204" name="圆角矩形 129">
              <a:extLst>
                <a:ext uri="{FF2B5EF4-FFF2-40B4-BE49-F238E27FC236}">
                  <a16:creationId xmlns:a16="http://schemas.microsoft.com/office/drawing/2014/main" id="{218A64F0-BD54-4EBD-A492-6FD3C441F893}"/>
                </a:ext>
              </a:extLst>
            </p:cNvPr>
            <p:cNvSpPr/>
            <p:nvPr/>
          </p:nvSpPr>
          <p:spPr>
            <a:xfrm>
              <a:off x="3435776" y="5656278"/>
              <a:ext cx="1350538" cy="357190"/>
            </a:xfrm>
            <a:prstGeom prst="roundRect">
              <a:avLst>
                <a:gd name="adj" fmla="val 8622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Protocol Adapter</a:t>
              </a:r>
            </a:p>
          </p:txBody>
        </p:sp>
        <p:sp>
          <p:nvSpPr>
            <p:cNvPr id="210" name="圆角矩形 23">
              <a:extLst>
                <a:ext uri="{FF2B5EF4-FFF2-40B4-BE49-F238E27FC236}">
                  <a16:creationId xmlns:a16="http://schemas.microsoft.com/office/drawing/2014/main" id="{2B423F7D-A2A9-4283-9453-96017779278F}"/>
                </a:ext>
              </a:extLst>
            </p:cNvPr>
            <p:cNvSpPr/>
            <p:nvPr/>
          </p:nvSpPr>
          <p:spPr>
            <a:xfrm>
              <a:off x="4786314" y="4765684"/>
              <a:ext cx="1116000" cy="35719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Msg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Push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圆角矩形 23">
              <a:extLst>
                <a:ext uri="{FF2B5EF4-FFF2-40B4-BE49-F238E27FC236}">
                  <a16:creationId xmlns:a16="http://schemas.microsoft.com/office/drawing/2014/main" id="{41C232FA-73C4-45BB-8E3D-9DFE307B5CC1}"/>
                </a:ext>
              </a:extLst>
            </p:cNvPr>
            <p:cNvSpPr/>
            <p:nvPr/>
          </p:nvSpPr>
          <p:spPr>
            <a:xfrm>
              <a:off x="3536149" y="4765684"/>
              <a:ext cx="1116000" cy="35719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Security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右箭头 56">
              <a:extLst>
                <a:ext uri="{FF2B5EF4-FFF2-40B4-BE49-F238E27FC236}">
                  <a16:creationId xmlns:a16="http://schemas.microsoft.com/office/drawing/2014/main" id="{F4756D23-8044-47E1-91D7-36B60C5BFC79}"/>
                </a:ext>
              </a:extLst>
            </p:cNvPr>
            <p:cNvSpPr/>
            <p:nvPr/>
          </p:nvSpPr>
          <p:spPr>
            <a:xfrm>
              <a:off x="1830060" y="4857760"/>
              <a:ext cx="357190" cy="357190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上下箭头 57">
              <a:extLst>
                <a:ext uri="{FF2B5EF4-FFF2-40B4-BE49-F238E27FC236}">
                  <a16:creationId xmlns:a16="http://schemas.microsoft.com/office/drawing/2014/main" id="{69CBCA71-6935-4D0F-965D-D9ABF3E3D1EA}"/>
                </a:ext>
              </a:extLst>
            </p:cNvPr>
            <p:cNvSpPr/>
            <p:nvPr/>
          </p:nvSpPr>
          <p:spPr>
            <a:xfrm rot="5400000">
              <a:off x="7090188" y="4875621"/>
              <a:ext cx="321473" cy="500066"/>
            </a:xfrm>
            <a:prstGeom prst="up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上下箭头 91">
              <a:extLst>
                <a:ext uri="{FF2B5EF4-FFF2-40B4-BE49-F238E27FC236}">
                  <a16:creationId xmlns:a16="http://schemas.microsoft.com/office/drawing/2014/main" id="{6C06D92A-DFC2-4FE2-8006-D22C9EA4F3E8}"/>
                </a:ext>
              </a:extLst>
            </p:cNvPr>
            <p:cNvSpPr/>
            <p:nvPr/>
          </p:nvSpPr>
          <p:spPr>
            <a:xfrm>
              <a:off x="3899184" y="3429000"/>
              <a:ext cx="285752" cy="500066"/>
            </a:xfrm>
            <a:prstGeom prst="up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73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819" y="120680"/>
            <a:ext cx="10972800" cy="672075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rgbClr val="E60012"/>
                </a:solidFill>
              </a:rPr>
              <a:t>iuap</a:t>
            </a:r>
            <a:r>
              <a:rPr lang="en-US" altLang="zh-CN" b="1" dirty="0">
                <a:solidFill>
                  <a:srgbClr val="E60012"/>
                </a:solidFill>
              </a:rPr>
              <a:t> mobile – </a:t>
            </a:r>
            <a:r>
              <a:rPr lang="zh-CN" altLang="en-US" b="1" dirty="0">
                <a:solidFill>
                  <a:srgbClr val="E60012"/>
                </a:solidFill>
              </a:rPr>
              <a:t>安全相关技术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0A6B8D-8D29-4F12-9933-5F5432A7B03C}"/>
              </a:ext>
            </a:extLst>
          </p:cNvPr>
          <p:cNvGrpSpPr/>
          <p:nvPr/>
        </p:nvGrpSpPr>
        <p:grpSpPr>
          <a:xfrm>
            <a:off x="197189" y="1128898"/>
            <a:ext cx="10659703" cy="5500726"/>
            <a:chOff x="42641" y="1000108"/>
            <a:chExt cx="8489799" cy="5500726"/>
          </a:xfrm>
        </p:grpSpPr>
        <p:grpSp>
          <p:nvGrpSpPr>
            <p:cNvPr id="58" name="组合 11">
              <a:extLst>
                <a:ext uri="{FF2B5EF4-FFF2-40B4-BE49-F238E27FC236}">
                  <a16:creationId xmlns:a16="http://schemas.microsoft.com/office/drawing/2014/main" id="{8540E35E-43DA-4508-B89F-9EC1210B1826}"/>
                </a:ext>
              </a:extLst>
            </p:cNvPr>
            <p:cNvGrpSpPr/>
            <p:nvPr/>
          </p:nvGrpSpPr>
          <p:grpSpPr>
            <a:xfrm>
              <a:off x="1819724" y="2684410"/>
              <a:ext cx="6640708" cy="893713"/>
              <a:chOff x="1649692" y="1988840"/>
              <a:chExt cx="6640708" cy="893713"/>
            </a:xfrm>
          </p:grpSpPr>
          <p:sp>
            <p:nvSpPr>
              <p:cNvPr id="59" name="圆角矩形 7">
                <a:extLst>
                  <a:ext uri="{FF2B5EF4-FFF2-40B4-BE49-F238E27FC236}">
                    <a16:creationId xmlns:a16="http://schemas.microsoft.com/office/drawing/2014/main" id="{0DEF800D-CC87-4BE9-B0E8-7F418217F226}"/>
                  </a:ext>
                </a:extLst>
              </p:cNvPr>
              <p:cNvSpPr/>
              <p:nvPr/>
            </p:nvSpPr>
            <p:spPr>
              <a:xfrm>
                <a:off x="1649692" y="1988840"/>
                <a:ext cx="6640708" cy="86409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TextBox 10">
                <a:extLst>
                  <a:ext uri="{FF2B5EF4-FFF2-40B4-BE49-F238E27FC236}">
                    <a16:creationId xmlns:a16="http://schemas.microsoft.com/office/drawing/2014/main" id="{356778C5-6F63-4706-B182-4C753514CB12}"/>
                  </a:ext>
                </a:extLst>
              </p:cNvPr>
              <p:cNvSpPr txBox="1"/>
              <p:nvPr/>
            </p:nvSpPr>
            <p:spPr>
              <a:xfrm>
                <a:off x="1649692" y="2420888"/>
                <a:ext cx="6640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开放的开发框架架构</a:t>
                </a:r>
              </a:p>
            </p:txBody>
          </p:sp>
        </p:grpSp>
        <p:sp>
          <p:nvSpPr>
            <p:cNvPr id="61" name="TextBox 3">
              <a:extLst>
                <a:ext uri="{FF2B5EF4-FFF2-40B4-BE49-F238E27FC236}">
                  <a16:creationId xmlns:a16="http://schemas.microsoft.com/office/drawing/2014/main" id="{F9C8F515-431D-4837-A9CB-036CE06BBC5C}"/>
                </a:ext>
              </a:extLst>
            </p:cNvPr>
            <p:cNvSpPr txBox="1"/>
            <p:nvPr/>
          </p:nvSpPr>
          <p:spPr>
            <a:xfrm>
              <a:off x="1963740" y="227384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移动开发平台</a:t>
              </a:r>
            </a:p>
          </p:txBody>
        </p:sp>
        <p:sp>
          <p:nvSpPr>
            <p:cNvPr id="62" name="TextBox 4">
              <a:extLst>
                <a:ext uri="{FF2B5EF4-FFF2-40B4-BE49-F238E27FC236}">
                  <a16:creationId xmlns:a16="http://schemas.microsoft.com/office/drawing/2014/main" id="{8F1C4F9F-F3C0-4D25-89F8-89D9334CA8BD}"/>
                </a:ext>
              </a:extLst>
            </p:cNvPr>
            <p:cNvSpPr txBox="1"/>
            <p:nvPr/>
          </p:nvSpPr>
          <p:spPr>
            <a:xfrm>
              <a:off x="3790556" y="227384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移动中间件</a:t>
              </a:r>
            </a:p>
          </p:txBody>
        </p:sp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61892ED3-DE7B-4F5A-A354-52A5AFF06803}"/>
                </a:ext>
              </a:extLst>
            </p:cNvPr>
            <p:cNvSpPr txBox="1"/>
            <p:nvPr/>
          </p:nvSpPr>
          <p:spPr>
            <a:xfrm>
              <a:off x="7239005" y="227384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应用商店</a:t>
              </a:r>
            </a:p>
          </p:txBody>
        </p:sp>
        <p:sp>
          <p:nvSpPr>
            <p:cNvPr id="64" name="TextBox 6">
              <a:extLst>
                <a:ext uri="{FF2B5EF4-FFF2-40B4-BE49-F238E27FC236}">
                  <a16:creationId xmlns:a16="http://schemas.microsoft.com/office/drawing/2014/main" id="{E9762E5B-960B-4E54-91F7-26613F689634}"/>
                </a:ext>
              </a:extLst>
            </p:cNvPr>
            <p:cNvSpPr txBox="1"/>
            <p:nvPr/>
          </p:nvSpPr>
          <p:spPr>
            <a:xfrm>
              <a:off x="5412188" y="227384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移动管理平台</a:t>
              </a:r>
            </a:p>
          </p:txBody>
        </p:sp>
        <p:sp>
          <p:nvSpPr>
            <p:cNvPr id="65" name="圆角矩形 9">
              <a:extLst>
                <a:ext uri="{FF2B5EF4-FFF2-40B4-BE49-F238E27FC236}">
                  <a16:creationId xmlns:a16="http://schemas.microsoft.com/office/drawing/2014/main" id="{76B63DA0-8742-4E3F-A5A0-6ED23AADEDCB}"/>
                </a:ext>
              </a:extLst>
            </p:cNvPr>
            <p:cNvSpPr/>
            <p:nvPr/>
          </p:nvSpPr>
          <p:spPr>
            <a:xfrm>
              <a:off x="2077736" y="2756418"/>
              <a:ext cx="1296000" cy="36004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Native</a:t>
              </a:r>
              <a:endParaRPr lang="zh-CN" altLang="en-US" dirty="0"/>
            </a:p>
          </p:txBody>
        </p:sp>
        <p:sp>
          <p:nvSpPr>
            <p:cNvPr id="66" name="圆角矩形 12">
              <a:extLst>
                <a:ext uri="{FF2B5EF4-FFF2-40B4-BE49-F238E27FC236}">
                  <a16:creationId xmlns:a16="http://schemas.microsoft.com/office/drawing/2014/main" id="{2634E64F-FE26-40B0-9866-D33913C71FB2}"/>
                </a:ext>
              </a:extLst>
            </p:cNvPr>
            <p:cNvSpPr/>
            <p:nvPr/>
          </p:nvSpPr>
          <p:spPr>
            <a:xfrm>
              <a:off x="3667791" y="2756418"/>
              <a:ext cx="1296000" cy="36004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HTML5</a:t>
              </a:r>
              <a:endParaRPr lang="zh-CN" altLang="en-US" dirty="0"/>
            </a:p>
          </p:txBody>
        </p:sp>
        <p:sp>
          <p:nvSpPr>
            <p:cNvPr id="67" name="圆角矩形 13">
              <a:extLst>
                <a:ext uri="{FF2B5EF4-FFF2-40B4-BE49-F238E27FC236}">
                  <a16:creationId xmlns:a16="http://schemas.microsoft.com/office/drawing/2014/main" id="{7936371C-3462-4C0C-81FD-EE9D0D6F3574}"/>
                </a:ext>
              </a:extLst>
            </p:cNvPr>
            <p:cNvSpPr/>
            <p:nvPr/>
          </p:nvSpPr>
          <p:spPr>
            <a:xfrm>
              <a:off x="5257846" y="2756418"/>
              <a:ext cx="1296000" cy="36004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DSL</a:t>
              </a:r>
              <a:endParaRPr lang="zh-CN" altLang="en-US" dirty="0"/>
            </a:p>
          </p:txBody>
        </p:sp>
        <p:sp>
          <p:nvSpPr>
            <p:cNvPr id="68" name="圆角矩形 14">
              <a:extLst>
                <a:ext uri="{FF2B5EF4-FFF2-40B4-BE49-F238E27FC236}">
                  <a16:creationId xmlns:a16="http://schemas.microsoft.com/office/drawing/2014/main" id="{148B2CF1-FAEB-45D5-A8EE-7D7DFD4E1E8E}"/>
                </a:ext>
              </a:extLst>
            </p:cNvPr>
            <p:cNvSpPr/>
            <p:nvPr/>
          </p:nvSpPr>
          <p:spPr>
            <a:xfrm>
              <a:off x="6847900" y="2756418"/>
              <a:ext cx="1296000" cy="36004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消息</a:t>
              </a:r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CFF45C5E-0A05-411B-9AE3-9648B013DBE7}"/>
                </a:ext>
              </a:extLst>
            </p:cNvPr>
            <p:cNvSpPr/>
            <p:nvPr/>
          </p:nvSpPr>
          <p:spPr>
            <a:xfrm>
              <a:off x="42641" y="2952087"/>
              <a:ext cx="1747716" cy="436278"/>
            </a:xfrm>
            <a:prstGeom prst="rect">
              <a:avLst/>
            </a:prstGeom>
          </p:spPr>
          <p:txBody>
            <a:bodyPr wrap="square" lIns="137166" tIns="68583" rIns="68583" bIns="34292" anchor="t" anchorCtr="0">
              <a:spAutoFit/>
            </a:bodyPr>
            <a:lstStyle/>
            <a:p>
              <a:pPr algn="r" defTabSz="685805">
                <a:lnSpc>
                  <a:spcPct val="90000"/>
                </a:lnSpc>
                <a:defRPr/>
              </a:pPr>
              <a:r>
                <a:rPr lang="zh-CN" altLang="en-US" sz="2400" kern="0" dirty="0">
                  <a:solidFill>
                    <a:srgbClr val="292929">
                      <a:lumMod val="75000"/>
                      <a:lumOff val="25000"/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表现层</a:t>
              </a:r>
              <a:endParaRPr lang="en-US" sz="2000" kern="0" dirty="0">
                <a:solidFill>
                  <a:srgbClr val="FF8A00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19">
              <a:extLst>
                <a:ext uri="{FF2B5EF4-FFF2-40B4-BE49-F238E27FC236}">
                  <a16:creationId xmlns:a16="http://schemas.microsoft.com/office/drawing/2014/main" id="{54DD1BF5-2816-4905-86A4-4A620323864D}"/>
                </a:ext>
              </a:extLst>
            </p:cNvPr>
            <p:cNvGrpSpPr/>
            <p:nvPr/>
          </p:nvGrpSpPr>
          <p:grpSpPr>
            <a:xfrm>
              <a:off x="1819724" y="3688264"/>
              <a:ext cx="6640708" cy="864096"/>
              <a:chOff x="1649692" y="1988840"/>
              <a:chExt cx="6640708" cy="864096"/>
            </a:xfrm>
          </p:grpSpPr>
          <p:sp>
            <p:nvSpPr>
              <p:cNvPr id="71" name="圆角矩形 20">
                <a:extLst>
                  <a:ext uri="{FF2B5EF4-FFF2-40B4-BE49-F238E27FC236}">
                    <a16:creationId xmlns:a16="http://schemas.microsoft.com/office/drawing/2014/main" id="{7D698FA1-986D-43B6-829C-C03A74D10767}"/>
                  </a:ext>
                </a:extLst>
              </p:cNvPr>
              <p:cNvSpPr/>
              <p:nvPr/>
            </p:nvSpPr>
            <p:spPr>
              <a:xfrm>
                <a:off x="1649692" y="1988840"/>
                <a:ext cx="6640708" cy="864096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TextBox 21">
                <a:extLst>
                  <a:ext uri="{FF2B5EF4-FFF2-40B4-BE49-F238E27FC236}">
                    <a16:creationId xmlns:a16="http://schemas.microsoft.com/office/drawing/2014/main" id="{FB9F87E6-B9C2-4069-849B-D5568FDE8CD0}"/>
                  </a:ext>
                </a:extLst>
              </p:cNvPr>
              <p:cNvSpPr txBox="1"/>
              <p:nvPr/>
            </p:nvSpPr>
            <p:spPr>
              <a:xfrm>
                <a:off x="1649692" y="2190055"/>
                <a:ext cx="6640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基于标准的数据模型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-JSON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Rectangle 25">
              <a:extLst>
                <a:ext uri="{FF2B5EF4-FFF2-40B4-BE49-F238E27FC236}">
                  <a16:creationId xmlns:a16="http://schemas.microsoft.com/office/drawing/2014/main" id="{DD1562F8-AD2C-4EDF-A377-C4D3C56798B1}"/>
                </a:ext>
              </a:extLst>
            </p:cNvPr>
            <p:cNvSpPr/>
            <p:nvPr/>
          </p:nvSpPr>
          <p:spPr>
            <a:xfrm>
              <a:off x="42641" y="3880277"/>
              <a:ext cx="1747716" cy="436278"/>
            </a:xfrm>
            <a:prstGeom prst="rect">
              <a:avLst/>
            </a:prstGeom>
          </p:spPr>
          <p:txBody>
            <a:bodyPr wrap="square" lIns="137166" tIns="68583" rIns="68583" bIns="34292" anchor="t" anchorCtr="0">
              <a:spAutoFit/>
            </a:bodyPr>
            <a:lstStyle/>
            <a:p>
              <a:pPr algn="r" defTabSz="685805">
                <a:lnSpc>
                  <a:spcPct val="90000"/>
                </a:lnSpc>
                <a:defRPr/>
              </a:pPr>
              <a:r>
                <a:rPr lang="zh-CN" altLang="en-US" sz="2400" kern="0" dirty="0">
                  <a:solidFill>
                    <a:srgbClr val="292929">
                      <a:lumMod val="75000"/>
                      <a:lumOff val="25000"/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数据模型</a:t>
              </a:r>
              <a:endParaRPr lang="en-US" sz="2000" kern="0" dirty="0">
                <a:solidFill>
                  <a:srgbClr val="FF8A00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" name="组合 23">
              <a:extLst>
                <a:ext uri="{FF2B5EF4-FFF2-40B4-BE49-F238E27FC236}">
                  <a16:creationId xmlns:a16="http://schemas.microsoft.com/office/drawing/2014/main" id="{212653FD-0061-470D-A70D-C1DAEDCF35DC}"/>
                </a:ext>
              </a:extLst>
            </p:cNvPr>
            <p:cNvGrpSpPr/>
            <p:nvPr/>
          </p:nvGrpSpPr>
          <p:grpSpPr>
            <a:xfrm>
              <a:off x="1819724" y="4662501"/>
              <a:ext cx="6640708" cy="864096"/>
              <a:chOff x="1649692" y="1988840"/>
              <a:chExt cx="6640708" cy="864096"/>
            </a:xfrm>
          </p:grpSpPr>
          <p:sp>
            <p:nvSpPr>
              <p:cNvPr id="75" name="圆角矩形 24">
                <a:extLst>
                  <a:ext uri="{FF2B5EF4-FFF2-40B4-BE49-F238E27FC236}">
                    <a16:creationId xmlns:a16="http://schemas.microsoft.com/office/drawing/2014/main" id="{ECEF1924-C6E2-4F7F-81E5-C7E7BE16AF4E}"/>
                  </a:ext>
                </a:extLst>
              </p:cNvPr>
              <p:cNvSpPr/>
              <p:nvPr/>
            </p:nvSpPr>
            <p:spPr>
              <a:xfrm>
                <a:off x="1649692" y="1988840"/>
                <a:ext cx="6640708" cy="86409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TextBox 25">
                <a:extLst>
                  <a:ext uri="{FF2B5EF4-FFF2-40B4-BE49-F238E27FC236}">
                    <a16:creationId xmlns:a16="http://schemas.microsoft.com/office/drawing/2014/main" id="{EA61687B-6236-4F26-A21F-1C022FBAF572}"/>
                  </a:ext>
                </a:extLst>
              </p:cNvPr>
              <p:cNvSpPr txBox="1"/>
              <p:nvPr/>
            </p:nvSpPr>
            <p:spPr>
              <a:xfrm>
                <a:off x="1649692" y="2190055"/>
                <a:ext cx="6640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基于标准的传输协议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-HTTP(s)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0A2FB14C-4ABD-4137-A571-BA465C347689}"/>
                </a:ext>
              </a:extLst>
            </p:cNvPr>
            <p:cNvSpPr/>
            <p:nvPr/>
          </p:nvSpPr>
          <p:spPr>
            <a:xfrm>
              <a:off x="42641" y="4889233"/>
              <a:ext cx="1747716" cy="436278"/>
            </a:xfrm>
            <a:prstGeom prst="rect">
              <a:avLst/>
            </a:prstGeom>
          </p:spPr>
          <p:txBody>
            <a:bodyPr wrap="square" lIns="137166" tIns="68583" rIns="68583" bIns="34292" anchor="t" anchorCtr="0">
              <a:spAutoFit/>
            </a:bodyPr>
            <a:lstStyle/>
            <a:p>
              <a:pPr algn="r" defTabSz="685805">
                <a:lnSpc>
                  <a:spcPct val="90000"/>
                </a:lnSpc>
                <a:defRPr/>
              </a:pPr>
              <a:r>
                <a:rPr lang="zh-CN" altLang="en-US" sz="2400" kern="0" dirty="0">
                  <a:solidFill>
                    <a:srgbClr val="292929">
                      <a:lumMod val="75000"/>
                      <a:lumOff val="25000"/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传输协议</a:t>
              </a:r>
              <a:endParaRPr lang="en-US" sz="2000" kern="0" dirty="0">
                <a:solidFill>
                  <a:srgbClr val="FF8A00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8" name="组合 27">
              <a:extLst>
                <a:ext uri="{FF2B5EF4-FFF2-40B4-BE49-F238E27FC236}">
                  <a16:creationId xmlns:a16="http://schemas.microsoft.com/office/drawing/2014/main" id="{7EAABF82-A63C-4E0A-B29E-177E505C383D}"/>
                </a:ext>
              </a:extLst>
            </p:cNvPr>
            <p:cNvGrpSpPr/>
            <p:nvPr/>
          </p:nvGrpSpPr>
          <p:grpSpPr>
            <a:xfrm>
              <a:off x="1819724" y="5636738"/>
              <a:ext cx="6640708" cy="864096"/>
              <a:chOff x="1649692" y="1988840"/>
              <a:chExt cx="6640708" cy="864096"/>
            </a:xfrm>
          </p:grpSpPr>
          <p:sp>
            <p:nvSpPr>
              <p:cNvPr id="79" name="圆角矩形 28">
                <a:extLst>
                  <a:ext uri="{FF2B5EF4-FFF2-40B4-BE49-F238E27FC236}">
                    <a16:creationId xmlns:a16="http://schemas.microsoft.com/office/drawing/2014/main" id="{50808100-A58F-42B7-8D4D-9B068B71A3B6}"/>
                  </a:ext>
                </a:extLst>
              </p:cNvPr>
              <p:cNvSpPr/>
              <p:nvPr/>
            </p:nvSpPr>
            <p:spPr>
              <a:xfrm>
                <a:off x="1649692" y="1988840"/>
                <a:ext cx="6640708" cy="864096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0" name="TextBox 29">
                <a:extLst>
                  <a:ext uri="{FF2B5EF4-FFF2-40B4-BE49-F238E27FC236}">
                    <a16:creationId xmlns:a16="http://schemas.microsoft.com/office/drawing/2014/main" id="{EF49A911-445D-4F36-8A82-EAAFC6E2AF2A}"/>
                  </a:ext>
                </a:extLst>
              </p:cNvPr>
              <p:cNvSpPr txBox="1"/>
              <p:nvPr/>
            </p:nvSpPr>
            <p:spPr>
              <a:xfrm>
                <a:off x="1649692" y="2190055"/>
                <a:ext cx="6640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通用的数据、流程集成框架</a:t>
                </a:r>
              </a:p>
            </p:txBody>
          </p:sp>
        </p:grpSp>
        <p:sp>
          <p:nvSpPr>
            <p:cNvPr id="81" name="Rectangle 25">
              <a:extLst>
                <a:ext uri="{FF2B5EF4-FFF2-40B4-BE49-F238E27FC236}">
                  <a16:creationId xmlns:a16="http://schemas.microsoft.com/office/drawing/2014/main" id="{8015BA6C-FAF5-4538-9BCC-F9A3848AC9AD}"/>
                </a:ext>
              </a:extLst>
            </p:cNvPr>
            <p:cNvSpPr/>
            <p:nvPr/>
          </p:nvSpPr>
          <p:spPr>
            <a:xfrm>
              <a:off x="42641" y="5855761"/>
              <a:ext cx="1747716" cy="436278"/>
            </a:xfrm>
            <a:prstGeom prst="rect">
              <a:avLst/>
            </a:prstGeom>
          </p:spPr>
          <p:txBody>
            <a:bodyPr wrap="square" lIns="137166" tIns="68583" rIns="68583" bIns="34292" anchor="t" anchorCtr="0">
              <a:spAutoFit/>
            </a:bodyPr>
            <a:lstStyle/>
            <a:p>
              <a:pPr algn="r" defTabSz="685805">
                <a:lnSpc>
                  <a:spcPct val="90000"/>
                </a:lnSpc>
                <a:defRPr/>
              </a:pPr>
              <a:r>
                <a:rPr lang="zh-CN" altLang="en-US" sz="2400" kern="0" dirty="0">
                  <a:solidFill>
                    <a:srgbClr val="292929">
                      <a:lumMod val="75000"/>
                      <a:lumOff val="25000"/>
                      <a:alpha val="99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后台集成</a:t>
              </a:r>
              <a:endParaRPr lang="en-US" sz="2000" kern="0" dirty="0">
                <a:solidFill>
                  <a:srgbClr val="FF8A00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圆角矩形 31">
              <a:extLst>
                <a:ext uri="{FF2B5EF4-FFF2-40B4-BE49-F238E27FC236}">
                  <a16:creationId xmlns:a16="http://schemas.microsoft.com/office/drawing/2014/main" id="{A0D75DDC-7E40-4943-8F67-2F968B92C197}"/>
                </a:ext>
              </a:extLst>
            </p:cNvPr>
            <p:cNvSpPr>
              <a:spLocks/>
            </p:cNvSpPr>
            <p:nvPr/>
          </p:nvSpPr>
          <p:spPr>
            <a:xfrm>
              <a:off x="1819548" y="1000108"/>
              <a:ext cx="1212166" cy="114300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OSGi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支持动态升级，版本控制和模组来简化复杂的管理</a:t>
              </a:r>
            </a:p>
          </p:txBody>
        </p:sp>
        <p:sp>
          <p:nvSpPr>
            <p:cNvPr id="83" name="圆角矩形 32">
              <a:extLst>
                <a:ext uri="{FF2B5EF4-FFF2-40B4-BE49-F238E27FC236}">
                  <a16:creationId xmlns:a16="http://schemas.microsoft.com/office/drawing/2014/main" id="{6E155DA4-AF95-4CC6-85A0-471D74213952}"/>
                </a:ext>
              </a:extLst>
            </p:cNvPr>
            <p:cNvSpPr>
              <a:spLocks/>
            </p:cNvSpPr>
            <p:nvPr/>
          </p:nvSpPr>
          <p:spPr>
            <a:xfrm>
              <a:off x="3194730" y="1000108"/>
              <a:ext cx="1212166" cy="114300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</a:t>
              </a:r>
            </a:p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基于用友移动平台可以兼容任何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开发成果</a:t>
              </a:r>
            </a:p>
          </p:txBody>
        </p:sp>
        <p:sp>
          <p:nvSpPr>
            <p:cNvPr id="84" name="圆角矩形 33">
              <a:extLst>
                <a:ext uri="{FF2B5EF4-FFF2-40B4-BE49-F238E27FC236}">
                  <a16:creationId xmlns:a16="http://schemas.microsoft.com/office/drawing/2014/main" id="{EFC9B513-98E4-48ED-B4CF-13E59C764A21}"/>
                </a:ext>
              </a:extLst>
            </p:cNvPr>
            <p:cNvSpPr>
              <a:spLocks/>
            </p:cNvSpPr>
            <p:nvPr/>
          </p:nvSpPr>
          <p:spPr>
            <a:xfrm>
              <a:off x="4569912" y="1000108"/>
              <a:ext cx="1212166" cy="11430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 REST</a:t>
              </a:r>
            </a:p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通过标准通讯协议，降低系统整体耦合度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圆角矩形 34">
              <a:extLst>
                <a:ext uri="{FF2B5EF4-FFF2-40B4-BE49-F238E27FC236}">
                  <a16:creationId xmlns:a16="http://schemas.microsoft.com/office/drawing/2014/main" id="{2AA3839A-2960-4B56-B37F-15720A750C61}"/>
                </a:ext>
              </a:extLst>
            </p:cNvPr>
            <p:cNvSpPr>
              <a:spLocks/>
            </p:cNvSpPr>
            <p:nvPr/>
          </p:nvSpPr>
          <p:spPr>
            <a:xfrm>
              <a:off x="5945094" y="1000108"/>
              <a:ext cx="1212166" cy="114300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JSON</a:t>
              </a:r>
            </a:p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通过标准的数据模型降低前后台开发者之间的耦合度</a:t>
              </a:r>
            </a:p>
          </p:txBody>
        </p:sp>
        <p:sp>
          <p:nvSpPr>
            <p:cNvPr id="86" name="圆角矩形 35">
              <a:extLst>
                <a:ext uri="{FF2B5EF4-FFF2-40B4-BE49-F238E27FC236}">
                  <a16:creationId xmlns:a16="http://schemas.microsoft.com/office/drawing/2014/main" id="{D17BD974-CC68-4E55-91F6-C152E5BEB29C}"/>
                </a:ext>
              </a:extLst>
            </p:cNvPr>
            <p:cNvSpPr>
              <a:spLocks/>
            </p:cNvSpPr>
            <p:nvPr/>
          </p:nvSpPr>
          <p:spPr>
            <a:xfrm>
              <a:off x="7320274" y="1000108"/>
              <a:ext cx="1212166" cy="114300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Source Code</a:t>
              </a:r>
            </a:p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开发者源码可见，可无缝迁移至其它平台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04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3IRM.W_UasOwCsj7jJew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3591</Words>
  <Application>Microsoft Office PowerPoint</Application>
  <PresentationFormat>宽屏</PresentationFormat>
  <Paragraphs>754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等线</vt:lpstr>
      <vt:lpstr>等线 Light</vt:lpstr>
      <vt:lpstr>楷体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企业走入移动化的挑战</vt:lpstr>
      <vt:lpstr>iuap mobile -产品定位</vt:lpstr>
      <vt:lpstr>iuap mobile - 产品概述</vt:lpstr>
      <vt:lpstr>iuap mobile – 全景图</vt:lpstr>
      <vt:lpstr>iuap mobile – 产品功能概述</vt:lpstr>
      <vt:lpstr>iuap mobile – 技术架构</vt:lpstr>
      <vt:lpstr>iuap mobile – 安全相关技术</vt:lpstr>
      <vt:lpstr>PowerPoint 演示文稿</vt:lpstr>
      <vt:lpstr>iuap mobile – 移动开发平台</vt:lpstr>
      <vt:lpstr>移动开发平台 -开放的UI框架、设备服务框架</vt:lpstr>
      <vt:lpstr>移动开发平台 - 技术的多元化</vt:lpstr>
      <vt:lpstr>移动开发平台 - 易用的移动应用界面设计工具</vt:lpstr>
      <vt:lpstr>移动开发平台 - 丰富模板</vt:lpstr>
      <vt:lpstr>移动开发平台 - 平台技术架构：可视化设计/建模</vt:lpstr>
      <vt:lpstr>移动开发平台 - 内含模拟调试工具</vt:lpstr>
      <vt:lpstr>PowerPoint 演示文稿</vt:lpstr>
      <vt:lpstr>iuap mobile – 移动应用中间件</vt:lpstr>
      <vt:lpstr>移动应用中间件 - 标准和开放的后台集成</vt:lpstr>
      <vt:lpstr>PowerPoint 演示文稿</vt:lpstr>
      <vt:lpstr>企业移动领域的安全挑战</vt:lpstr>
      <vt:lpstr>iuap mobile – 企业移动管理的安全机制</vt:lpstr>
      <vt:lpstr>iuap mobile – 遵循的安全标准</vt:lpstr>
      <vt:lpstr>iuap mobile – 企业移动管理平台</vt:lpstr>
      <vt:lpstr>企业移动管理平台 - 按组织分级管理</vt:lpstr>
      <vt:lpstr>企业移动管理平台 - 移动设备管理</vt:lpstr>
      <vt:lpstr>企业移动管理平台 - 移动设备管理</vt:lpstr>
      <vt:lpstr>企业移动管理平台 - 移动应用管理</vt:lpstr>
      <vt:lpstr>企业移动管理平台 - 移动应用管理</vt:lpstr>
      <vt:lpstr>企业移动管理平台 - 移动应用管理</vt:lpstr>
      <vt:lpstr>企业移动管理平台 – 统计分析</vt:lpstr>
      <vt:lpstr>PowerPoint 演示文稿</vt:lpstr>
      <vt:lpstr>iuap mobile – moli门户开发框架</vt:lpstr>
      <vt:lpstr>iuap mobile – moli门户开发框架</vt:lpstr>
      <vt:lpstr>iuap mobile – moli门户开发框架</vt:lpstr>
      <vt:lpstr>PowerPoint 演示文稿</vt:lpstr>
      <vt:lpstr>移动平台案例分享：贵州茅台集团</vt:lpstr>
      <vt:lpstr>移动平台案例分享：安徽泰源机械工程-移动派单</vt:lpstr>
      <vt:lpstr>移动平台案例分享：安徽泰源机械工程-移动支付</vt:lpstr>
      <vt:lpstr>移动平台案例分享：安徽泰源机械工程-移动审批</vt:lpstr>
      <vt:lpstr>移动平台案例分享：安徽泰源机械工程-移动分享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奇 曹</dc:creator>
  <cp:lastModifiedBy>奇 曹</cp:lastModifiedBy>
  <cp:revision>173</cp:revision>
  <dcterms:created xsi:type="dcterms:W3CDTF">2019-03-10T11:33:20Z</dcterms:created>
  <dcterms:modified xsi:type="dcterms:W3CDTF">2019-03-11T01:14:21Z</dcterms:modified>
</cp:coreProperties>
</file>